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0" r:id="rId2"/>
    <p:sldMasterId id="2147483672" r:id="rId3"/>
    <p:sldMasterId id="2147483675" r:id="rId4"/>
    <p:sldMasterId id="2147483677" r:id="rId5"/>
  </p:sldMasterIdLst>
  <p:notesMasterIdLst>
    <p:notesMasterId r:id="rId20"/>
  </p:notesMasterIdLst>
  <p:sldIdLst>
    <p:sldId id="257" r:id="rId6"/>
    <p:sldId id="272" r:id="rId7"/>
    <p:sldId id="259" r:id="rId8"/>
    <p:sldId id="260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iLoK3G1OaZXD/Blgl9kio1mlS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8"/>
    <p:restoredTop sz="73333"/>
  </p:normalViewPr>
  <p:slideViewPr>
    <p:cSldViewPr snapToGrid="0">
      <p:cViewPr varScale="1">
        <p:scale>
          <a:sx n="92" d="100"/>
          <a:sy n="92" d="100"/>
        </p:scale>
        <p:origin x="1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customschemas.google.com/relationships/presentationmetadata" Target="meta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am Md Touhiduzzaman, a Ph.D. Student at the Department of Computer Science of Virginia Commonwealth University (VCU).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 am about to present our research work, titled “Wireless Sensing…”.</a:t>
            </a:r>
            <a:endParaRPr dirty="0"/>
          </a:p>
        </p:txBody>
      </p:sp>
      <p:sp>
        <p:nvSpPr>
          <p:cNvPr id="213" name="Google Shape;2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for the ML model development, we passed the CSI amplitude of a single WiFi Link into a CNN model.</a:t>
            </a:r>
          </a:p>
          <a:p>
            <a:r>
              <a:rPr lang="en-US" dirty="0"/>
              <a:t>Firstly, we perform PCA on the CSI amplitude to denoise and reduce dimension.</a:t>
            </a:r>
          </a:p>
          <a:p>
            <a:r>
              <a:rPr lang="en-US" dirty="0"/>
              <a:t>Secondly, we prepare sliding windows of size 100 over all the 64 principal components and</a:t>
            </a:r>
          </a:p>
          <a:p>
            <a:r>
              <a:rPr lang="en-US" dirty="0"/>
              <a:t>Then pass the CSI windows to the CNN model with </a:t>
            </a:r>
          </a:p>
          <a:p>
            <a:pPr lvl="1"/>
            <a:r>
              <a:rPr lang="en-US" dirty="0"/>
              <a:t>2 hidden convolutional layers and 1 dense layer</a:t>
            </a:r>
          </a:p>
        </p:txBody>
      </p:sp>
    </p:spTree>
    <p:extLst>
      <p:ext uri="{BB962C8B-B14F-4D97-AF65-F5344CB8AC3E}">
        <p14:creationId xmlns:p14="http://schemas.microsoft.com/office/powerpoint/2010/main" val="347091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of these CNN models works only with a single WiFi link among multiple links deployed based on the apartment layout.</a:t>
            </a:r>
          </a:p>
          <a:p>
            <a:r>
              <a:rPr lang="en-US" dirty="0"/>
              <a:t>We then define a-</a:t>
            </a:r>
          </a:p>
          <a:p>
            <a:pPr lvl="1"/>
            <a:r>
              <a:rPr lang="en-US" dirty="0"/>
              <a:t>Gradient-Boosting based Ensemble Prediction model</a:t>
            </a:r>
          </a:p>
          <a:p>
            <a:pPr lvl="1"/>
            <a:r>
              <a:rPr lang="en-US" dirty="0"/>
              <a:t>using the Logistic Loss function for each action </a:t>
            </a:r>
            <a:r>
              <a:rPr lang="en-US" dirty="0" err="1"/>
              <a:t>i</a:t>
            </a:r>
            <a:endParaRPr lang="en-US" dirty="0"/>
          </a:p>
          <a:p>
            <a:pPr lvl="0"/>
            <a:r>
              <a:rPr lang="en-US" dirty="0"/>
              <a:t>The final predictions are made by –</a:t>
            </a:r>
          </a:p>
          <a:p>
            <a:pPr lvl="1"/>
            <a:r>
              <a:rPr lang="en-US" dirty="0"/>
              <a:t>combining all the CNN models’ predictions as base learners</a:t>
            </a:r>
          </a:p>
          <a:p>
            <a:pPr lvl="1"/>
            <a:r>
              <a:rPr lang="en-US" dirty="0"/>
              <a:t>into a Gradient-Boosting Ensemble Model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The benefit of this kind of prediction is – </a:t>
            </a:r>
          </a:p>
          <a:p>
            <a:pPr lvl="1"/>
            <a:r>
              <a:rPr lang="en-US" dirty="0"/>
              <a:t>each WiFi link tend to give better recognition for activities happening around that link, </a:t>
            </a:r>
          </a:p>
          <a:p>
            <a:pPr lvl="2"/>
            <a:r>
              <a:rPr lang="en-US" dirty="0"/>
              <a:t>but not so good for the non-</a:t>
            </a:r>
            <a:r>
              <a:rPr lang="en-US" dirty="0" err="1"/>
              <a:t>LoS</a:t>
            </a:r>
            <a:r>
              <a:rPr lang="en-US" dirty="0"/>
              <a:t> activities  in this kind of real-life setup.</a:t>
            </a:r>
          </a:p>
          <a:p>
            <a:pPr lvl="1"/>
            <a:r>
              <a:rPr lang="en-US" dirty="0"/>
              <a:t>The ensemble model acts per action basis and makes the final prediction by giving priority to the base model yielding higher accuracy for specific actions.</a:t>
            </a:r>
          </a:p>
        </p:txBody>
      </p:sp>
    </p:spTree>
    <p:extLst>
      <p:ext uri="{BB962C8B-B14F-4D97-AF65-F5344CB8AC3E}">
        <p14:creationId xmlns:p14="http://schemas.microsoft.com/office/powerpoint/2010/main" val="2625635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see the base learners accuracy </a:t>
            </a:r>
          </a:p>
          <a:p>
            <a:pPr lvl="1"/>
            <a:r>
              <a:rPr lang="en-US" dirty="0"/>
              <a:t>varied in between 41 - 72% </a:t>
            </a:r>
          </a:p>
          <a:p>
            <a:pPr lvl="1"/>
            <a:r>
              <a:rPr lang="en-US" dirty="0"/>
              <a:t>for the 6 monitored activities </a:t>
            </a:r>
          </a:p>
          <a:p>
            <a:pPr lvl="1"/>
            <a:r>
              <a:rPr lang="en-US" dirty="0"/>
              <a:t>of the 3 participants.</a:t>
            </a:r>
          </a:p>
          <a:p>
            <a:pPr lvl="0"/>
            <a:r>
              <a:rPr lang="en-US" dirty="0"/>
              <a:t>But when we combine their accuracy using our developed Gradient-Boosting ensemble model, we achieved up to 77% accuracy.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In the confusion matrices, we can see kitchen and fridge activities look like the most confusing ones as they used to occur in the same place.</a:t>
            </a:r>
          </a:p>
          <a:p>
            <a:pPr lvl="0"/>
            <a:endParaRPr lang="en-US" dirty="0"/>
          </a:p>
          <a:p>
            <a:r>
              <a:rPr lang="en-US" dirty="0"/>
              <a:t>Please note that, these prediction are made every second</a:t>
            </a:r>
          </a:p>
          <a:p>
            <a:pPr lvl="1"/>
            <a:r>
              <a:rPr lang="en-US" dirty="0"/>
              <a:t>We can easily apply majority voting for a longer time range over these predictions and achieve very high, even almost 100% prediction accuracy.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Talking about this kind of improvements, we have more future works planned.</a:t>
            </a:r>
          </a:p>
        </p:txBody>
      </p:sp>
    </p:spTree>
    <p:extLst>
      <p:ext uri="{BB962C8B-B14F-4D97-AF65-F5344CB8AC3E}">
        <p14:creationId xmlns:p14="http://schemas.microsoft.com/office/powerpoint/2010/main" val="2703668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annotated only 22.2% of our collected data and this is a work in-progress.</a:t>
            </a:r>
          </a:p>
          <a:p>
            <a:r>
              <a:rPr lang="en-US" dirty="0"/>
              <a:t>In time, we are to complete annotating all the data.</a:t>
            </a:r>
          </a:p>
          <a:p>
            <a:r>
              <a:rPr lang="en-US" dirty="0"/>
              <a:t>And given more data, we can improve the existing system’s accuracy, as well as look for better systems.</a:t>
            </a:r>
          </a:p>
          <a:p>
            <a:endParaRPr lang="en-US" dirty="0"/>
          </a:p>
          <a:p>
            <a:r>
              <a:rPr lang="en-US" dirty="0"/>
              <a:t>Besides,</a:t>
            </a:r>
          </a:p>
          <a:p>
            <a:r>
              <a:rPr lang="en-US" dirty="0"/>
              <a:t>[Change-Animation]</a:t>
            </a:r>
          </a:p>
          <a:p>
            <a:endParaRPr lang="en-US" dirty="0"/>
          </a:p>
          <a:p>
            <a:r>
              <a:rPr lang="en-US" dirty="0"/>
              <a:t>There’re studies showing that WiFi signals fluctuates by itself from time to time, especially for multiple-days-long deployments.</a:t>
            </a:r>
          </a:p>
          <a:p>
            <a:r>
              <a:rPr lang="en-US" dirty="0"/>
              <a:t>Our system was deployed a week long, too.</a:t>
            </a:r>
          </a:p>
          <a:p>
            <a:r>
              <a:rPr lang="en-US" dirty="0"/>
              <a:t>So, according to these studies, there are device dependent temporal changes in our data. </a:t>
            </a:r>
          </a:p>
          <a:p>
            <a:r>
              <a:rPr lang="en-US" dirty="0"/>
              <a:t>Besides, the WiFi spectrum response to any real-life environment change, like a furniture re-allocation.</a:t>
            </a:r>
          </a:p>
          <a:p>
            <a:r>
              <a:rPr lang="en-US" dirty="0"/>
              <a:t>Given these temporal changes analyzed properly, we can further improve our system.</a:t>
            </a:r>
          </a:p>
          <a:p>
            <a:endParaRPr lang="en-US" dirty="0"/>
          </a:p>
          <a:p>
            <a:r>
              <a:rPr lang="en-US" dirty="0"/>
              <a:t>[Change-Animation]</a:t>
            </a:r>
          </a:p>
          <a:p>
            <a:r>
              <a:rPr lang="en-US" dirty="0"/>
              <a:t>Thirdly, we are predicting activities for each of the participants separately in this study.</a:t>
            </a:r>
          </a:p>
          <a:p>
            <a:r>
              <a:rPr lang="en-US" dirty="0"/>
              <a:t>But we can negate the effect of the environment using some existing methodologies and develop a single model predicting these activities for all the participants’.</a:t>
            </a:r>
          </a:p>
        </p:txBody>
      </p:sp>
    </p:spTree>
    <p:extLst>
      <p:ext uri="{BB962C8B-B14F-4D97-AF65-F5344CB8AC3E}">
        <p14:creationId xmlns:p14="http://schemas.microsoft.com/office/powerpoint/2010/main" val="346268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taking the time to listen to our work.</a:t>
            </a:r>
          </a:p>
          <a:p>
            <a:r>
              <a:rPr lang="en-US" dirty="0"/>
              <a:t>Besides, thanks to </a:t>
            </a:r>
            <a:r>
              <a:rPr lang="en-US" dirty="0" err="1"/>
              <a:t>PennAiTech</a:t>
            </a:r>
            <a:r>
              <a:rPr lang="en-US" dirty="0"/>
              <a:t> for funding this study.</a:t>
            </a:r>
          </a:p>
          <a:p>
            <a:r>
              <a:rPr lang="en-US" dirty="0"/>
              <a:t>Also thanks to our PI and </a:t>
            </a:r>
            <a:r>
              <a:rPr lang="en-US" dirty="0" err="1"/>
              <a:t>CoPIs</a:t>
            </a:r>
            <a:r>
              <a:rPr lang="en-US" dirty="0"/>
              <a:t> for assisting.</a:t>
            </a:r>
          </a:p>
          <a:p>
            <a:r>
              <a:rPr lang="en-US" dirty="0"/>
              <a:t>If you have any questions, please feel free to email me or any of the authors.</a:t>
            </a:r>
          </a:p>
          <a:p>
            <a:r>
              <a:rPr lang="en-US" dirty="0"/>
              <a:t>I am also here now for any questions from our esteemed audiences. </a:t>
            </a:r>
          </a:p>
        </p:txBody>
      </p:sp>
    </p:spTree>
    <p:extLst>
      <p:ext uri="{BB962C8B-B14F-4D97-AF65-F5344CB8AC3E}">
        <p14:creationId xmlns:p14="http://schemas.microsoft.com/office/powerpoint/2010/main" val="153804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subject of our study is our older adults – living alone -- in elderly care or nursing homes.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they age, they tend to lose their ability to care for themselves.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 they are at a high risk of adverse health outcomes and decreased quality of life.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[Change to the 2</a:t>
            </a:r>
            <a:r>
              <a:rPr lang="en-US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picture]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 is essential to routinely monitor their daily activities and mobility in a way that preserves their privacy.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Because, we want to capture any early decline before a clinical symptom arises.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[Change to the 3</a:t>
            </a:r>
            <a:r>
              <a:rPr lang="en-US" sz="18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rd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picture]</a:t>
            </a:r>
          </a:p>
          <a:p>
            <a:pPr rtl="0"/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/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kind of monitoring gets crucial in emergencies, like when they fall and there is no one helping around.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 such scenarios, existing solutions involve self-reporting or camera &amp; wearable devices.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But -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lvl="1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Cameras are mostly privacy intrusive,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lvl="1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wearable devices are a burden to carry as well as less convenient to recharge for our older adults.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lvl="0" rtl="0"/>
            <a:endParaRPr lang="en-US" sz="18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lvl="0" rtl="0"/>
            <a:endParaRPr lang="en-US" sz="18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lvl="0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From these observations, we have developed a solution involving WiFi sensing.</a:t>
            </a:r>
            <a:endParaRPr lang="en-US" sz="1100" b="0" i="0" u="none" strike="noStrike" dirty="0">
              <a:solidFill>
                <a:srgbClr val="000000"/>
              </a:solidFill>
              <a:effectLst/>
              <a:latin typeface="Arial"/>
            </a:endParaRPr>
          </a:p>
          <a:p>
            <a:pPr lvl="0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Now, what is WiFi sensing?</a:t>
            </a:r>
          </a:p>
          <a:p>
            <a:pPr marL="12700" rtl="0"/>
            <a:br>
              <a:rPr lang="en-US" dirty="0"/>
            </a:br>
            <a:endParaRPr lang="en-US" dirty="0"/>
          </a:p>
          <a:p>
            <a:pPr marL="12700" rtl="0"/>
            <a:endParaRPr lang="en-US" dirty="0"/>
          </a:p>
          <a:p>
            <a:pPr marL="12700" rtl="0"/>
            <a:endParaRPr lang="en-US" dirty="0"/>
          </a:p>
          <a:p>
            <a:pPr marL="12700" rtl="0"/>
            <a:endParaRPr lang="en-US" dirty="0"/>
          </a:p>
          <a:p>
            <a:pPr marL="12700" rtl="0"/>
            <a:endParaRPr lang="en-US" dirty="0"/>
          </a:p>
          <a:p>
            <a:pPr marL="12700" rtl="0"/>
            <a:endParaRPr lang="en-US" dirty="0"/>
          </a:p>
          <a:p>
            <a:pPr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Subject - Older adults</a:t>
            </a:r>
          </a:p>
          <a:p>
            <a:pPr lvl="1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they age, Lose ability</a:t>
            </a:r>
          </a:p>
          <a:p>
            <a:pPr lvl="1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 risk</a:t>
            </a:r>
          </a:p>
          <a:p>
            <a:pPr lvl="2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Adverse health outcomes &amp;</a:t>
            </a:r>
          </a:p>
          <a:p>
            <a:pPr lvl="2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Decreased quality of life</a:t>
            </a:r>
          </a:p>
          <a:p>
            <a:pPr lvl="2" rtl="0"/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0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Routinely monitor</a:t>
            </a:r>
          </a:p>
          <a:p>
            <a:pPr lvl="1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Daily activities &amp; mobility</a:t>
            </a:r>
          </a:p>
          <a:p>
            <a:pPr lvl="2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 preserves their privacy</a:t>
            </a:r>
          </a:p>
          <a:p>
            <a:pPr lvl="0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Because-</a:t>
            </a:r>
          </a:p>
          <a:p>
            <a:pPr lvl="1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Capture any early decline</a:t>
            </a:r>
          </a:p>
          <a:p>
            <a:pPr lvl="1" rtl="0"/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0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Gets crucial in emergencies</a:t>
            </a:r>
          </a:p>
          <a:p>
            <a:pPr lvl="0" rtl="0"/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0" rtl="0"/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Exising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Cameras – privacy intrusive</a:t>
            </a:r>
          </a:p>
          <a:p>
            <a:pPr lvl="1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Wearables – </a:t>
            </a:r>
          </a:p>
          <a:p>
            <a:pPr lvl="2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Burden to carry</a:t>
            </a:r>
          </a:p>
          <a:p>
            <a:pPr lvl="2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Less convenient to recharge for our older adults</a:t>
            </a:r>
          </a:p>
          <a:p>
            <a:pPr lvl="2" rtl="0"/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0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Observations – solution – WiFi Sensing</a:t>
            </a:r>
          </a:p>
          <a:p>
            <a:pPr lvl="0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Now, what is WiFi Sensing?</a:t>
            </a:r>
          </a:p>
          <a:p>
            <a:pPr marL="12700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22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Sensing is a </a:t>
            </a:r>
            <a:r>
              <a:rPr lang="en-US" dirty="0" err="1"/>
              <a:t>wifi</a:t>
            </a:r>
            <a:r>
              <a:rPr lang="en-US" dirty="0"/>
              <a:t> signal analysis methodology, that can be used to sense different environmental and physical attributes and actions.</a:t>
            </a:r>
          </a:p>
          <a:p>
            <a:r>
              <a:rPr lang="en-US" dirty="0"/>
              <a:t>In contrast of camera and many other sensor based systems, it can work without any light source and does not require line-of-sight, i.e., it can be performed even with solid walls in between the sensors and the targets.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 the right-side animation, we can see how the received signal fluctuates depending upon a hand-movement within the plain WiFi transmission line in between a WiFi router and a user device.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can analyze these sorts of properties using two types of data from </a:t>
            </a:r>
            <a:r>
              <a:rPr lang="en-US" dirty="0" err="1"/>
              <a:t>WiFi</a:t>
            </a:r>
            <a:r>
              <a:rPr lang="en-US" dirty="0"/>
              <a:t> capable devices: </a:t>
            </a:r>
          </a:p>
          <a:p>
            <a:pPr lvl="1"/>
            <a:r>
              <a:rPr lang="en-US" dirty="0"/>
              <a:t>Scalar RSSI (…)</a:t>
            </a:r>
          </a:p>
          <a:p>
            <a:pPr lvl="1"/>
            <a:r>
              <a:rPr lang="en-US" dirty="0"/>
              <a:t>A complex vector format, Channel State Info or CSI</a:t>
            </a:r>
          </a:p>
          <a:p>
            <a:pPr lvl="0"/>
            <a:r>
              <a:rPr lang="en-US" dirty="0"/>
              <a:t>In this study we have used CSI data using our own developed toolkit available as an open-source project in GitHub.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[Change-Animation]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compute the amplitude and phase of the received CSI frames over the 64 subcarriers of our used ESP32 devices.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34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ESP32 devices are the core hardware needed for our proposed system.</a:t>
            </a:r>
          </a:p>
          <a:p>
            <a:r>
              <a:rPr lang="en-US" dirty="0"/>
              <a:t>We use one of these devices as the receiver or RX and pair another of the same device with it as the transmitter or TX.</a:t>
            </a:r>
          </a:p>
          <a:p>
            <a:r>
              <a:rPr lang="en-US" dirty="0"/>
              <a:t>Then any movement within their multipath transmission line is captured by the CSI data in the 64 subcarriers of these devices. </a:t>
            </a:r>
          </a:p>
        </p:txBody>
      </p:sp>
    </p:spTree>
    <p:extLst>
      <p:ext uri="{BB962C8B-B14F-4D97-AF65-F5344CB8AC3E}">
        <p14:creationId xmlns:p14="http://schemas.microsoft.com/office/powerpoint/2010/main" val="176449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deployed multiple pairs of such devices in our 9 participants' apartments. </a:t>
            </a:r>
          </a:p>
          <a:p>
            <a:pPr lvl="1"/>
            <a:r>
              <a:rPr lang="en-US" dirty="0"/>
              <a:t>who’re from diff backgrounds &amp; demographics and within the age range of 55 to 77 years</a:t>
            </a:r>
            <a:br>
              <a:rPr lang="en-US" dirty="0"/>
            </a:b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tabLst/>
              <a:defRPr/>
            </a:pPr>
            <a:r>
              <a:rPr lang="en-US" dirty="0"/>
              <a:t>[Change-Animation]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tabLst/>
              <a:defRPr/>
            </a:pPr>
            <a:endParaRPr lang="en-US" dirty="0"/>
          </a:p>
          <a:p>
            <a:pPr lvl="1"/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 number and placement of ESP32 pairs depend on the layout and furniture allocations of the apartment, as can be seen in these layouts.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 red lines here represent the WiFi transmission line in between the Rx &amp; Tx.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r>
              <a:rPr lang="en-US" dirty="0"/>
              <a:t>We deployed these devices in our participants' home for one week, on average. </a:t>
            </a:r>
          </a:p>
          <a:p>
            <a:r>
              <a:rPr lang="en-US" dirty="0"/>
              <a:t>and collected data for 12 hours a day, from 8am to 8pm, according to IRB regulations.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 novelty of our solution lies within this kind of deployment in real-life house environment performing </a:t>
            </a:r>
            <a:r>
              <a:rPr lang="en-US" dirty="0" err="1"/>
              <a:t>thoughout</a:t>
            </a:r>
            <a:r>
              <a:rPr lang="en-US" dirty="0"/>
              <a:t> a week.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[Change-Animation]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  <a:p>
            <a:r>
              <a:rPr lang="en-US" dirty="0"/>
              <a:t>Although we monitored 16+ different activities within this period, we did not observe much repetitions of the activities, that’s why considered only 6 activities, like - … .</a:t>
            </a:r>
          </a:p>
        </p:txBody>
      </p:sp>
    </p:spTree>
    <p:extLst>
      <p:ext uri="{BB962C8B-B14F-4D97-AF65-F5344CB8AC3E}">
        <p14:creationId xmlns:p14="http://schemas.microsoft.com/office/powerpoint/2010/main" val="156651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deployments, we used -</a:t>
            </a:r>
          </a:p>
          <a:p>
            <a:pPr lvl="1"/>
            <a:r>
              <a:rPr lang="en-US" dirty="0"/>
              <a:t>Raspberry Pi model 4B as the central computing and data collection unit.</a:t>
            </a:r>
          </a:p>
          <a:p>
            <a:pPr lvl="1"/>
            <a:r>
              <a:rPr lang="en-US" dirty="0"/>
              <a:t>An ArduCam with casing and tripod accompanied each Raspberry Pi to record the daily </a:t>
            </a:r>
            <a:r>
              <a:rPr lang="en-US" dirty="0" err="1"/>
              <a:t>activites</a:t>
            </a:r>
            <a:r>
              <a:rPr lang="en-US" dirty="0"/>
              <a:t>, so that we can prepare the ground truths or annotations for our training phase later.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As explained earlier, multiple pairs of ESP32 devices were connected to the Raspberry Pi. We only saved data from the Rx devices.</a:t>
            </a:r>
          </a:p>
          <a:p>
            <a:endParaRPr lang="en-US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This setup was powered on through a TP-Link </a:t>
            </a:r>
            <a:r>
              <a:rPr lang="en-US" dirty="0" err="1"/>
              <a:t>KasaSmart</a:t>
            </a:r>
            <a:r>
              <a:rPr lang="en-US" dirty="0"/>
              <a:t> plug, which can be powered on/off remotely, in case we need to reboot that part of the system to fix any occurring issue.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All of these were then connected to the internet using a Verizon </a:t>
            </a:r>
            <a:r>
              <a:rPr lang="en-US" dirty="0" err="1"/>
              <a:t>Orbic</a:t>
            </a:r>
            <a:r>
              <a:rPr lang="en-US" dirty="0"/>
              <a:t> Speed 5G WiFi Hotspot.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67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these are the at-home </a:t>
            </a:r>
            <a:r>
              <a:rPr lang="en-US" dirty="0" err="1"/>
              <a:t>equipments</a:t>
            </a:r>
            <a:r>
              <a:rPr lang="en-US" dirty="0"/>
              <a:t> for the participants, [ change-animation] all connected to the internet.</a:t>
            </a:r>
          </a:p>
          <a:p>
            <a:r>
              <a:rPr lang="en-US" dirty="0"/>
              <a:t>[Change-Animation]</a:t>
            </a:r>
          </a:p>
          <a:p>
            <a:r>
              <a:rPr lang="en-US" dirty="0"/>
              <a:t>To monitor over the data collection progress &amp; proactively debug any issue, we used couple of other setups.</a:t>
            </a:r>
          </a:p>
          <a:p>
            <a:r>
              <a:rPr lang="en-US" dirty="0"/>
              <a:t>One of them is-</a:t>
            </a:r>
          </a:p>
          <a:p>
            <a:pPr lvl="1"/>
            <a:r>
              <a:rPr lang="en-US" dirty="0"/>
              <a:t>Tail-scale, which is a</a:t>
            </a:r>
          </a:p>
          <a:p>
            <a:pPr lvl="2"/>
            <a:r>
              <a:rPr lang="en-US" dirty="0"/>
              <a:t>Software defined mesh Virtual Private Network</a:t>
            </a:r>
          </a:p>
          <a:p>
            <a:pPr lvl="1"/>
            <a:r>
              <a:rPr lang="en-US" dirty="0"/>
              <a:t>It enables us to remotely SSH into any Raspberry Pi device to monitor &amp; fix any issue.</a:t>
            </a:r>
          </a:p>
          <a:p>
            <a:pPr lvl="1"/>
            <a:r>
              <a:rPr lang="en-US" dirty="0"/>
              <a:t>This kind of connection is end-to-end encrypted using Wire-Guard, so that there may not happen any man-in-the-middle attack.</a:t>
            </a:r>
          </a:p>
          <a:p>
            <a:pPr lvl="0"/>
            <a:r>
              <a:rPr lang="en-US" dirty="0"/>
              <a:t>As mentioned earlier, we use </a:t>
            </a:r>
            <a:r>
              <a:rPr lang="en-US" dirty="0" err="1"/>
              <a:t>KasaSmart</a:t>
            </a:r>
            <a:r>
              <a:rPr lang="en-US" dirty="0"/>
              <a:t> app to remotely </a:t>
            </a:r>
          </a:p>
          <a:p>
            <a:pPr lvl="1"/>
            <a:r>
              <a:rPr lang="en-US" dirty="0"/>
              <a:t>control and </a:t>
            </a:r>
          </a:p>
          <a:p>
            <a:pPr lvl="1"/>
            <a:r>
              <a:rPr lang="en-US" dirty="0"/>
              <a:t>reboot a faulty part of the system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 data collection progress &amp; system health are periodically reported to our Discord webhook setup.</a:t>
            </a:r>
          </a:p>
          <a:p>
            <a:pPr lvl="1"/>
            <a:r>
              <a:rPr lang="en-US" dirty="0"/>
              <a:t>This kind of reporting enables us to sense any inconsistency and fix it proactively.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79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faced several challenges during this real-life setup.</a:t>
            </a:r>
          </a:p>
          <a:p>
            <a:r>
              <a:rPr lang="en-US" dirty="0"/>
              <a:t>Firstly, our system is focused on monitoring a single person living alone, but there maybe a second person occasionally visiting or delivering items to the resident of the apartment. </a:t>
            </a:r>
          </a:p>
          <a:p>
            <a:r>
              <a:rPr lang="en-US" dirty="0"/>
              <a:t>Besides of unexpected persons, pets also created disturbance in our wireless data collection process.</a:t>
            </a:r>
          </a:p>
          <a:p>
            <a:pPr lvl="1"/>
            <a:r>
              <a:rPr lang="en-US" dirty="0"/>
              <a:t>Although we tried to on-board participants without pets, it was not always easy to exclude them.</a:t>
            </a:r>
          </a:p>
          <a:p>
            <a:r>
              <a:rPr lang="en-US" dirty="0"/>
              <a:t>So, instead, we needed to exclude those kind of data segments in this study.</a:t>
            </a:r>
          </a:p>
          <a:p>
            <a:endParaRPr lang="en-US" dirty="0"/>
          </a:p>
          <a:p>
            <a:r>
              <a:rPr lang="en-US" dirty="0"/>
              <a:t>Positioning the sensors and camera was a challenge, too. </a:t>
            </a:r>
          </a:p>
          <a:p>
            <a:r>
              <a:rPr lang="en-US" dirty="0"/>
              <a:t>We needed to take our time to look around the apartment for</a:t>
            </a:r>
          </a:p>
          <a:p>
            <a:pPr lvl="1"/>
            <a:r>
              <a:rPr lang="en-US" dirty="0"/>
              <a:t>easier power access, </a:t>
            </a:r>
          </a:p>
          <a:p>
            <a:pPr lvl="1"/>
            <a:r>
              <a:rPr lang="en-US" dirty="0"/>
              <a:t>better line of sight, and</a:t>
            </a:r>
          </a:p>
          <a:p>
            <a:pPr lvl="1"/>
            <a:r>
              <a:rPr lang="en-US" dirty="0"/>
              <a:t>most area coverage using minimum number of sensors and cameras.</a:t>
            </a:r>
          </a:p>
          <a:p>
            <a:pPr lvl="0"/>
            <a:r>
              <a:rPr lang="en-US" dirty="0"/>
              <a:t>This varied for different deployments due to different apartment layout and furniture allocations.</a:t>
            </a:r>
          </a:p>
          <a:p>
            <a:endParaRPr lang="en-US" dirty="0"/>
          </a:p>
          <a:p>
            <a:r>
              <a:rPr lang="en-US" dirty="0"/>
              <a:t>In our early deployments, we observed our raspberry pi devices getting too hot for running too long.</a:t>
            </a:r>
          </a:p>
          <a:p>
            <a:r>
              <a:rPr lang="en-US" dirty="0"/>
              <a:t>To resolve this issue later, we added cooling fans in plastic cases.</a:t>
            </a:r>
          </a:p>
          <a:p>
            <a:endParaRPr lang="en-US" dirty="0"/>
          </a:p>
          <a:p>
            <a:r>
              <a:rPr lang="en-US" dirty="0"/>
              <a:t>In the participants’ home, there were fans creating unexpected and continuous movements. </a:t>
            </a:r>
          </a:p>
          <a:p>
            <a:r>
              <a:rPr lang="en-US" dirty="0"/>
              <a:t>It also made our machine learning more challenging.</a:t>
            </a:r>
          </a:p>
          <a:p>
            <a:endParaRPr lang="en-US" dirty="0"/>
          </a:p>
          <a:p>
            <a:r>
              <a:rPr lang="en-US" dirty="0"/>
              <a:t>Once, a heater was positioned very close to our sensor &amp; it damaged the equipment.</a:t>
            </a:r>
          </a:p>
          <a:p>
            <a:r>
              <a:rPr lang="en-US" dirty="0"/>
              <a:t>In addition to that, one of our participants had water leak damaging our equipment.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After collecting the data throughout these challenges, we needed to roll over the recorded videos to annotate our interested actions.</a:t>
            </a:r>
          </a:p>
        </p:txBody>
      </p:sp>
    </p:spTree>
    <p:extLst>
      <p:ext uri="{BB962C8B-B14F-4D97-AF65-F5344CB8AC3E}">
        <p14:creationId xmlns:p14="http://schemas.microsoft.com/office/powerpoint/2010/main" val="2113322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Whenever, we could see our participant doing some action,</a:t>
            </a:r>
          </a:p>
          <a:p>
            <a:pPr lvl="1"/>
            <a:r>
              <a:rPr lang="en-US" dirty="0"/>
              <a:t> like doing kitchen activity in this  screenshot,</a:t>
            </a:r>
          </a:p>
          <a:p>
            <a:pPr lvl="1"/>
            <a:r>
              <a:rPr lang="en-US" dirty="0"/>
              <a:t> we annotated the start and end time of the activity</a:t>
            </a:r>
          </a:p>
          <a:p>
            <a:pPr lvl="1"/>
            <a:r>
              <a:rPr lang="en-US" dirty="0"/>
              <a:t>and ignored all other non-activity or random-activity’s data.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[Change-Animation]</a:t>
            </a:r>
          </a:p>
          <a:p>
            <a:pPr lvl="0"/>
            <a:endParaRPr lang="en-US" dirty="0"/>
          </a:p>
          <a:p>
            <a:endParaRPr lang="en-US" dirty="0"/>
          </a:p>
          <a:p>
            <a:r>
              <a:rPr lang="en-US" dirty="0"/>
              <a:t>But it’s a manual &amp; time-consuming task</a:t>
            </a:r>
          </a:p>
          <a:p>
            <a:r>
              <a:rPr lang="en-US" dirty="0"/>
              <a:t>.. We had 9 parti.</a:t>
            </a:r>
          </a:p>
          <a:p>
            <a:pPr lvl="1"/>
            <a:r>
              <a:rPr lang="en-US" dirty="0"/>
              <a:t>7 days long deployments and 12 hours a day recording</a:t>
            </a:r>
          </a:p>
          <a:p>
            <a:pPr lvl="1"/>
            <a:r>
              <a:rPr lang="en-US" dirty="0"/>
              <a:t>Totaling into 756 hours of video recording to check manually.</a:t>
            </a:r>
          </a:p>
          <a:p>
            <a:endParaRPr lang="en-US" dirty="0"/>
          </a:p>
          <a:p>
            <a:r>
              <a:rPr lang="en-US" dirty="0"/>
              <a:t>That’s why we could include only 3 participants for this specific publication among all 9 deployed homes of the entire study.</a:t>
            </a:r>
          </a:p>
        </p:txBody>
      </p:sp>
    </p:spTree>
    <p:extLst>
      <p:ext uri="{BB962C8B-B14F-4D97-AF65-F5344CB8AC3E}">
        <p14:creationId xmlns:p14="http://schemas.microsoft.com/office/powerpoint/2010/main" val="31485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7147" y="-1141115"/>
            <a:ext cx="12772238" cy="85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 descr="vcu-ppt-footer-cover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" y="2782915"/>
            <a:ext cx="12176760" cy="4042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389" y="5648604"/>
            <a:ext cx="4924784" cy="107287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35543" y="3953881"/>
            <a:ext cx="6291713" cy="83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35543" y="4915279"/>
            <a:ext cx="6291713" cy="121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7409316" y="1680709"/>
            <a:ext cx="526006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2075316" y="-871991"/>
            <a:ext cx="526006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7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838200" y="99563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838200" y="387536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04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04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03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503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3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4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 rot="5400000">
            <a:off x="4010851" y="-1347026"/>
            <a:ext cx="417029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 rot="5400000">
            <a:off x="7208747" y="1881278"/>
            <a:ext cx="5661206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 rot="5400000">
            <a:off x="1874747" y="-671422"/>
            <a:ext cx="5661206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C000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>
            <a:spLocks noGrp="1"/>
          </p:cNvSpPr>
          <p:nvPr>
            <p:ph type="ctrTitle"/>
          </p:nvPr>
        </p:nvSpPr>
        <p:spPr>
          <a:xfrm>
            <a:off x="3953690" y="1122363"/>
            <a:ext cx="795092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subTitle" idx="1"/>
          </p:nvPr>
        </p:nvSpPr>
        <p:spPr>
          <a:xfrm>
            <a:off x="3953690" y="3602038"/>
            <a:ext cx="795092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26262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 txBox="1">
            <a:spLocks noGrp="1"/>
          </p:cNvSpPr>
          <p:nvPr>
            <p:ph type="ctrTitle"/>
          </p:nvPr>
        </p:nvSpPr>
        <p:spPr>
          <a:xfrm>
            <a:off x="3962399" y="1487488"/>
            <a:ext cx="795092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subTitle" idx="1"/>
          </p:nvPr>
        </p:nvSpPr>
        <p:spPr>
          <a:xfrm>
            <a:off x="3962399" y="3967163"/>
            <a:ext cx="795092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8200" y="713695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8200" y="3593420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385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385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11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11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5180012" y="457200"/>
            <a:ext cx="6172200" cy="517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575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5180012" y="457200"/>
            <a:ext cx="6172200" cy="5225143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62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4151313" y="-1487487"/>
            <a:ext cx="3889375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70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" name="Google Shape;90;p14"/>
          <p:cNvPicPr preferRelativeResize="0"/>
          <p:nvPr/>
        </p:nvPicPr>
        <p:blipFill rotWithShape="1">
          <a:blip r:embed="rId13">
            <a:alphaModFix amt="35000"/>
          </a:blip>
          <a:srcRect/>
          <a:stretch/>
        </p:blipFill>
        <p:spPr>
          <a:xfrm>
            <a:off x="838200" y="6184528"/>
            <a:ext cx="2743200" cy="35438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74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6" name="Google Shape;18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99" y="6179157"/>
            <a:ext cx="2743201" cy="35438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6179158"/>
            <a:ext cx="2743200" cy="35438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mailto:touhiduzzamm@vcu.edu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github.com/MoWiNG-Lab/ESP32-CSI-Too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"/>
          <p:cNvSpPr txBox="1">
            <a:spLocks noGrp="1"/>
          </p:cNvSpPr>
          <p:nvPr>
            <p:ph type="ctrTitle"/>
          </p:nvPr>
        </p:nvSpPr>
        <p:spPr>
          <a:xfrm>
            <a:off x="260857" y="4033156"/>
            <a:ext cx="10104550" cy="83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br>
              <a:rPr lang="en-US" sz="2800" dirty="0"/>
            </a:br>
            <a:r>
              <a:rPr lang="en-US" sz="2800" dirty="0"/>
              <a:t>Wireless Sensing-based Daily Activity Tracking System</a:t>
            </a:r>
            <a:br>
              <a:rPr lang="en-US" sz="2800" dirty="0"/>
            </a:br>
            <a:r>
              <a:rPr lang="en-US" sz="2800" dirty="0"/>
              <a:t>Deployment in Low-Income Senior Housing Environments</a:t>
            </a:r>
          </a:p>
        </p:txBody>
      </p:sp>
      <p:sp>
        <p:nvSpPr>
          <p:cNvPr id="216" name="Google Shape;216;p1"/>
          <p:cNvSpPr txBox="1">
            <a:spLocks noGrp="1"/>
          </p:cNvSpPr>
          <p:nvPr>
            <p:ph type="subTitle" idx="1"/>
          </p:nvPr>
        </p:nvSpPr>
        <p:spPr>
          <a:xfrm>
            <a:off x="260857" y="4865314"/>
            <a:ext cx="11898551" cy="97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/>
              <a:t>Md Touhiduzzaman</a:t>
            </a:r>
            <a:r>
              <a:rPr lang="en-US" sz="1600" baseline="30000" dirty="0"/>
              <a:t>1</a:t>
            </a:r>
            <a:r>
              <a:rPr lang="en-US" sz="1600" dirty="0"/>
              <a:t>, Jane Chung</a:t>
            </a:r>
            <a:r>
              <a:rPr lang="en-US" sz="1600" baseline="30000" dirty="0"/>
              <a:t>2</a:t>
            </a:r>
            <a:r>
              <a:rPr lang="en-US" sz="1600" dirty="0"/>
              <a:t>, Ingrid Pretzer-Aboff</a:t>
            </a:r>
            <a:r>
              <a:rPr lang="en-US" sz="1600" baseline="30000" dirty="0"/>
              <a:t>3</a:t>
            </a:r>
            <a:r>
              <a:rPr lang="en-US" sz="1600" dirty="0"/>
              <a:t>, Eyuphan Bulut</a:t>
            </a:r>
            <a:r>
              <a:rPr lang="en-US" sz="1600" baseline="30000" dirty="0"/>
              <a:t>1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</a:rPr>
              <a:t>1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Department of Computer Science, Virginia Commonwealth University, Richmond, VA, USA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</a:rPr>
              <a:t>2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School of Nursing, Emory University, Atlanta, Georgia, USA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School of Nursing, Virginia Commonwealth University, MCV Campus, Richmond, VA, USA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B7537C-71C7-8B0D-D5DD-4EE841AF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020" y="5972328"/>
            <a:ext cx="964905" cy="69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A67D839-57BE-96BE-3A81-9D8BC613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57" y="352617"/>
            <a:ext cx="805902" cy="80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8392774-888E-0BA1-59D4-7CE05429F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71" y="352617"/>
            <a:ext cx="805901" cy="80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4E8392-346D-AA1A-FC58-D71C9C63350C}"/>
              </a:ext>
            </a:extLst>
          </p:cNvPr>
          <p:cNvSpPr txBox="1"/>
          <p:nvPr/>
        </p:nvSpPr>
        <p:spPr>
          <a:xfrm>
            <a:off x="260857" y="1225587"/>
            <a:ext cx="34883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400" b="1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MobiCom 2024</a:t>
            </a:r>
          </a:p>
          <a:p>
            <a:pPr fontAlgn="base"/>
            <a:r>
              <a:rPr lang="en-US" sz="120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The 30th Annual International Conference on</a:t>
            </a:r>
            <a:br>
              <a:rPr lang="en-US" sz="120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</a:br>
            <a:r>
              <a:rPr lang="en-US" sz="120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Mobile Computing and Networking</a:t>
            </a:r>
            <a:br>
              <a:rPr lang="en-US" sz="120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</a:br>
            <a:r>
              <a:rPr lang="en-US" sz="1200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Nov. 18-22, 2024, Washington, D.C., USA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853DD-140C-6EB8-F85C-3187F06C821D}"/>
              </a:ext>
            </a:extLst>
          </p:cNvPr>
          <p:cNvSpPr txBox="1"/>
          <p:nvPr/>
        </p:nvSpPr>
        <p:spPr>
          <a:xfrm>
            <a:off x="6896010" y="918196"/>
            <a:ext cx="5295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MobiCom4AgeTech 2024</a:t>
            </a:r>
          </a:p>
          <a:p>
            <a:pPr algn="r"/>
            <a:r>
              <a:rPr lang="en-US" sz="12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1st ACM Workshop on Wireless and </a:t>
            </a:r>
          </a:p>
          <a:p>
            <a:pPr algn="r"/>
            <a:r>
              <a:rPr lang="en-US" sz="12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Mobile Computing for </a:t>
            </a:r>
            <a:r>
              <a:rPr lang="en-US" sz="1200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AgeTech</a:t>
            </a:r>
            <a:r>
              <a:rPr lang="en-US" sz="12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7FD6A-AB9F-9FEC-07C0-974170A5F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7EDF9-AC0D-34C8-9B8C-8A8D8BBAE2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367B8-9AB1-275D-6F00-F694197F93FE}"/>
              </a:ext>
            </a:extLst>
          </p:cNvPr>
          <p:cNvSpPr/>
          <p:nvPr/>
        </p:nvSpPr>
        <p:spPr>
          <a:xfrm>
            <a:off x="1091380" y="2399210"/>
            <a:ext cx="10834735" cy="261365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A3B65-6EC8-C2A4-A272-371A2E1D8323}"/>
              </a:ext>
            </a:extLst>
          </p:cNvPr>
          <p:cNvSpPr txBox="1"/>
          <p:nvPr/>
        </p:nvSpPr>
        <p:spPr>
          <a:xfrm>
            <a:off x="1509643" y="2699331"/>
            <a:ext cx="442714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ffectLst/>
                <a:latin typeface="Helvetica" pitchFamily="2" charset="0"/>
              </a:rPr>
              <a:t>𝑥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E3EF2-1D31-B587-B898-A59F827969C0}"/>
              </a:ext>
            </a:extLst>
          </p:cNvPr>
          <p:cNvSpPr txBox="1"/>
          <p:nvPr/>
        </p:nvSpPr>
        <p:spPr>
          <a:xfrm>
            <a:off x="1191412" y="4020169"/>
            <a:ext cx="106830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dirty="0"/>
              <a:t>PCA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Denoising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Dim. Reduction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CBB2A2-EC05-9EDC-319E-5FC265D025D0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1725566" y="2976330"/>
            <a:ext cx="5434" cy="1043839"/>
          </a:xfrm>
          <a:prstGeom prst="straightConnector1">
            <a:avLst/>
          </a:prstGeom>
          <a:ln w="38100" cmpd="dbl"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CF5D44-E57B-D1AD-2408-55EA25C464D3}"/>
              </a:ext>
            </a:extLst>
          </p:cNvPr>
          <p:cNvCxnSpPr>
            <a:cxnSpLocks/>
          </p:cNvCxnSpPr>
          <p:nvPr/>
        </p:nvCxnSpPr>
        <p:spPr>
          <a:xfrm>
            <a:off x="2259720" y="4467647"/>
            <a:ext cx="311308" cy="0"/>
          </a:xfrm>
          <a:prstGeom prst="straightConnector1">
            <a:avLst/>
          </a:prstGeom>
          <a:ln w="38100" cmpd="dbl"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8534D0-3AFC-BB7A-F681-EE62785AE5C2}"/>
              </a:ext>
            </a:extLst>
          </p:cNvPr>
          <p:cNvCxnSpPr>
            <a:cxnSpLocks/>
            <a:endCxn id="16" idx="0"/>
          </p:cNvCxnSpPr>
          <p:nvPr/>
        </p:nvCxnSpPr>
        <p:spPr>
          <a:xfrm flipV="1">
            <a:off x="3997755" y="3711348"/>
            <a:ext cx="694984" cy="6503"/>
          </a:xfrm>
          <a:prstGeom prst="straightConnector1">
            <a:avLst/>
          </a:prstGeom>
          <a:ln w="38100" cmpd="dbl"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F8E12D5-D287-A675-4FC3-9172CA15FECE}"/>
              </a:ext>
            </a:extLst>
          </p:cNvPr>
          <p:cNvSpPr txBox="1"/>
          <p:nvPr/>
        </p:nvSpPr>
        <p:spPr>
          <a:xfrm rot="16200000">
            <a:off x="3681417" y="2774226"/>
            <a:ext cx="1198051" cy="41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Series of 2D CSI Windows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787AFB-4489-DDE9-3509-1DDE577F5673}"/>
              </a:ext>
            </a:extLst>
          </p:cNvPr>
          <p:cNvSpPr txBox="1"/>
          <p:nvPr/>
        </p:nvSpPr>
        <p:spPr>
          <a:xfrm rot="16200000">
            <a:off x="3748173" y="3414896"/>
            <a:ext cx="2482034" cy="592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1200" b="1" dirty="0"/>
              <a:t>Conv. Layer-0</a:t>
            </a:r>
          </a:p>
          <a:p>
            <a:pPr algn="ctr"/>
            <a:r>
              <a:rPr lang="en-US" sz="1100" dirty="0"/>
              <a:t>Filters=8, Kernel=(3,3), </a:t>
            </a:r>
          </a:p>
          <a:p>
            <a:pPr algn="ctr"/>
            <a:r>
              <a:rPr lang="en-US" sz="1100" dirty="0"/>
              <a:t>Max Pool Dim.=(1,1)</a:t>
            </a:r>
            <a:endParaRPr lang="en-US" sz="12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03DC76D-362E-FFAA-1467-A1CA6F6A42DD}"/>
              </a:ext>
            </a:extLst>
          </p:cNvPr>
          <p:cNvSpPr/>
          <p:nvPr/>
        </p:nvSpPr>
        <p:spPr>
          <a:xfrm>
            <a:off x="5995994" y="2471669"/>
            <a:ext cx="4632961" cy="2497478"/>
          </a:xfrm>
          <a:prstGeom prst="roundRect">
            <a:avLst>
              <a:gd name="adj" fmla="val 284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3C18CC5-AAE1-0772-6E95-8E8821DE44F6}"/>
              </a:ext>
            </a:extLst>
          </p:cNvPr>
          <p:cNvSpPr/>
          <p:nvPr/>
        </p:nvSpPr>
        <p:spPr>
          <a:xfrm rot="16200000">
            <a:off x="4598016" y="3576129"/>
            <a:ext cx="2371817" cy="2964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Batch Normalization Layer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860C84-47C2-641C-4F11-086C9EF08D2D}"/>
              </a:ext>
            </a:extLst>
          </p:cNvPr>
          <p:cNvSpPr txBox="1"/>
          <p:nvPr/>
        </p:nvSpPr>
        <p:spPr>
          <a:xfrm rot="16200000">
            <a:off x="5445544" y="3434359"/>
            <a:ext cx="2384728" cy="5929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Conv. Layer-1</a:t>
            </a:r>
          </a:p>
          <a:p>
            <a:pPr algn="ctr"/>
            <a:r>
              <a:rPr lang="en-US" sz="1100" dirty="0"/>
              <a:t>Filters=16, Kernel=(3,3),</a:t>
            </a:r>
          </a:p>
          <a:p>
            <a:pPr algn="ctr"/>
            <a:r>
              <a:rPr lang="en-US" sz="1100" dirty="0"/>
              <a:t>Max Pool Dim.=(1,1)</a:t>
            </a:r>
            <a:endParaRPr lang="en-US" sz="12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EE7B2C-1160-EB51-6F38-E39CCACA96F6}"/>
              </a:ext>
            </a:extLst>
          </p:cNvPr>
          <p:cNvCxnSpPr>
            <a:cxnSpLocks/>
            <a:stCxn id="18" idx="2"/>
            <a:endCxn id="19" idx="0"/>
          </p:cNvCxnSpPr>
          <p:nvPr/>
        </p:nvCxnSpPr>
        <p:spPr>
          <a:xfrm>
            <a:off x="5932152" y="3724355"/>
            <a:ext cx="409305" cy="6456"/>
          </a:xfrm>
          <a:prstGeom prst="straightConnector1">
            <a:avLst/>
          </a:prstGeom>
          <a:ln w="38100" cmpd="dbl"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350D35-1998-5F00-AE2E-4E683EAF6A5E}"/>
              </a:ext>
            </a:extLst>
          </p:cNvPr>
          <p:cNvCxnSpPr>
            <a:cxnSpLocks/>
            <a:stCxn id="19" idx="2"/>
            <a:endCxn id="22" idx="0"/>
          </p:cNvCxnSpPr>
          <p:nvPr/>
        </p:nvCxnSpPr>
        <p:spPr>
          <a:xfrm flipV="1">
            <a:off x="6934360" y="3714197"/>
            <a:ext cx="384347" cy="16614"/>
          </a:xfrm>
          <a:prstGeom prst="straightConnector1">
            <a:avLst/>
          </a:prstGeom>
          <a:ln w="38100" cmpd="dbl"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F06FA55-E6CC-0EC5-6F3C-E8299A5AAF2E}"/>
              </a:ext>
            </a:extLst>
          </p:cNvPr>
          <p:cNvSpPr/>
          <p:nvPr/>
        </p:nvSpPr>
        <p:spPr>
          <a:xfrm rot="16200000">
            <a:off x="6287393" y="3559602"/>
            <a:ext cx="2371818" cy="30919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Batch Normalization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F5402F9-E15E-133C-BA4D-8059A4ADD089}"/>
              </a:ext>
            </a:extLst>
          </p:cNvPr>
          <p:cNvCxnSpPr>
            <a:cxnSpLocks/>
            <a:stCxn id="31" idx="2"/>
            <a:endCxn id="25" idx="0"/>
          </p:cNvCxnSpPr>
          <p:nvPr/>
        </p:nvCxnSpPr>
        <p:spPr>
          <a:xfrm flipV="1">
            <a:off x="8568578" y="3720963"/>
            <a:ext cx="261573" cy="1"/>
          </a:xfrm>
          <a:prstGeom prst="straightConnector1">
            <a:avLst/>
          </a:prstGeom>
          <a:ln w="38100" cmpd="dbl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C6B2A5-5A3F-D00C-6DA5-C1E557835550}"/>
              </a:ext>
            </a:extLst>
          </p:cNvPr>
          <p:cNvCxnSpPr>
            <a:cxnSpLocks/>
            <a:stCxn id="25" idx="2"/>
            <a:endCxn id="32" idx="0"/>
          </p:cNvCxnSpPr>
          <p:nvPr/>
        </p:nvCxnSpPr>
        <p:spPr>
          <a:xfrm flipV="1">
            <a:off x="9139342" y="3720236"/>
            <a:ext cx="303120" cy="727"/>
          </a:xfrm>
          <a:prstGeom prst="straightConnector1">
            <a:avLst/>
          </a:prstGeom>
          <a:ln w="38100" cmpd="dbl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454275-429B-83B4-434F-1040A2BCFB97}"/>
              </a:ext>
            </a:extLst>
          </p:cNvPr>
          <p:cNvSpPr/>
          <p:nvPr/>
        </p:nvSpPr>
        <p:spPr>
          <a:xfrm rot="16200000">
            <a:off x="7912869" y="3566368"/>
            <a:ext cx="2143755" cy="30919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Dropout Layer, rate=0.2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CA65B60-1244-4F3A-32CD-EC7E6336B09C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5285642" y="3711348"/>
            <a:ext cx="350056" cy="13007"/>
          </a:xfrm>
          <a:prstGeom prst="straightConnector1">
            <a:avLst/>
          </a:prstGeom>
          <a:ln w="38100" cmpd="dbl"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BF3BEE-1821-0D8A-62B5-B349C493FD78}"/>
              </a:ext>
            </a:extLst>
          </p:cNvPr>
          <p:cNvCxnSpPr>
            <a:cxnSpLocks/>
            <a:stCxn id="22" idx="2"/>
            <a:endCxn id="31" idx="0"/>
          </p:cNvCxnSpPr>
          <p:nvPr/>
        </p:nvCxnSpPr>
        <p:spPr>
          <a:xfrm>
            <a:off x="7627897" y="3714197"/>
            <a:ext cx="347778" cy="6767"/>
          </a:xfrm>
          <a:prstGeom prst="straightConnector1">
            <a:avLst/>
          </a:prstGeom>
          <a:ln w="38100" cmpd="dbl"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8AA00D2-55A0-5637-67C9-3121BF9057A4}"/>
              </a:ext>
            </a:extLst>
          </p:cNvPr>
          <p:cNvSpPr txBox="1"/>
          <p:nvPr/>
        </p:nvSpPr>
        <p:spPr>
          <a:xfrm rot="16200000">
            <a:off x="10754262" y="3580535"/>
            <a:ext cx="1790886" cy="2668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1200" dirty="0"/>
              <a:t>Activity Prediction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46B9AF-72C2-AA7B-55F5-CF9426D0F4D1}"/>
              </a:ext>
            </a:extLst>
          </p:cNvPr>
          <p:cNvCxnSpPr>
            <a:cxnSpLocks/>
            <a:stCxn id="34" idx="2"/>
            <a:endCxn id="33" idx="0"/>
          </p:cNvCxnSpPr>
          <p:nvPr/>
        </p:nvCxnSpPr>
        <p:spPr>
          <a:xfrm>
            <a:off x="10478402" y="3711448"/>
            <a:ext cx="458237" cy="7782"/>
          </a:xfrm>
          <a:prstGeom prst="straightConnector1">
            <a:avLst/>
          </a:prstGeom>
          <a:ln w="38100" cmpd="dbl"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836BB64-D127-1D13-07C3-9329650D613C}"/>
              </a:ext>
            </a:extLst>
          </p:cNvPr>
          <p:cNvGrpSpPr/>
          <p:nvPr/>
        </p:nvGrpSpPr>
        <p:grpSpPr>
          <a:xfrm>
            <a:off x="2568046" y="2471668"/>
            <a:ext cx="1414099" cy="2360501"/>
            <a:chOff x="2568046" y="2471668"/>
            <a:chExt cx="1414099" cy="23605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DDFE3E-3D65-3C81-271F-5F2039EEA3AF}"/>
                </a:ext>
              </a:extLst>
            </p:cNvPr>
            <p:cNvSpPr txBox="1"/>
            <p:nvPr/>
          </p:nvSpPr>
          <p:spPr>
            <a:xfrm>
              <a:off x="2568046" y="2471668"/>
              <a:ext cx="1414099" cy="23558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</a:lstStyle>
            <a:p>
              <a:pPr algn="ctr"/>
              <a:r>
                <a:rPr lang="en-US" sz="1200" dirty="0"/>
                <a:t>Input Layer</a:t>
              </a:r>
            </a:p>
            <a:p>
              <a:pPr algn="ctr"/>
              <a:r>
                <a:rPr lang="en-US" sz="1200" dirty="0"/>
                <a:t>PCs x W</a:t>
              </a:r>
            </a:p>
            <a:p>
              <a:pPr algn="ctr"/>
              <a:endParaRPr lang="en-US" sz="1100" dirty="0"/>
            </a:p>
            <a:p>
              <a:pPr algn="ctr">
                <a:lnSpc>
                  <a:spcPts val="1560"/>
                </a:lnSpc>
              </a:pPr>
              <a:r>
                <a:rPr lang="en-US" sz="1100" dirty="0"/>
                <a:t>      ◦ ◦ ◦ ◦ … ◦</a:t>
              </a:r>
            </a:p>
            <a:p>
              <a:pPr algn="ctr">
                <a:lnSpc>
                  <a:spcPts val="1560"/>
                </a:lnSpc>
              </a:pPr>
              <a:r>
                <a:rPr lang="en-US" sz="1100" dirty="0"/>
                <a:t>       ◦ ◦ ◦ ◦ … ◦</a:t>
              </a:r>
            </a:p>
            <a:p>
              <a:pPr algn="ctr">
                <a:lnSpc>
                  <a:spcPts val="1560"/>
                </a:lnSpc>
              </a:pPr>
              <a:r>
                <a:rPr lang="en-US" sz="1100" dirty="0"/>
                <a:t>       ◦ ◦ ◦ ◦ … ◦</a:t>
              </a:r>
            </a:p>
            <a:p>
              <a:pPr algn="ctr">
                <a:lnSpc>
                  <a:spcPts val="760"/>
                </a:lnSpc>
              </a:pPr>
              <a:r>
                <a:rPr lang="en-US" sz="1100" dirty="0"/>
                <a:t>.</a:t>
              </a:r>
            </a:p>
            <a:p>
              <a:pPr algn="ctr">
                <a:lnSpc>
                  <a:spcPts val="760"/>
                </a:lnSpc>
              </a:pPr>
              <a:r>
                <a:rPr lang="en-US" sz="1100" dirty="0"/>
                <a:t>.</a:t>
              </a:r>
            </a:p>
            <a:p>
              <a:pPr algn="ctr">
                <a:lnSpc>
                  <a:spcPts val="760"/>
                </a:lnSpc>
              </a:pPr>
              <a:r>
                <a:rPr lang="en-US" sz="1100" dirty="0"/>
                <a:t>.</a:t>
              </a:r>
            </a:p>
            <a:p>
              <a:pPr algn="ctr">
                <a:lnSpc>
                  <a:spcPts val="1560"/>
                </a:lnSpc>
              </a:pPr>
              <a:r>
                <a:rPr lang="en-US" sz="1100" dirty="0"/>
                <a:t>       ◦ ◦ ◦ ◦ … ◦</a:t>
              </a:r>
            </a:p>
            <a:p>
              <a:pPr algn="ctr">
                <a:lnSpc>
                  <a:spcPts val="1560"/>
                </a:lnSpc>
              </a:pPr>
              <a:endParaRPr lang="en-US" sz="1100" dirty="0"/>
            </a:p>
            <a:p>
              <a:pPr algn="ctr">
                <a:lnSpc>
                  <a:spcPts val="1560"/>
                </a:lnSpc>
              </a:pPr>
              <a:r>
                <a:rPr lang="en-US" sz="1200" dirty="0"/>
                <a:t>     </a:t>
              </a:r>
              <a:r>
                <a:rPr lang="en-US" sz="1050" dirty="0"/>
                <a:t>#PCs = 64</a:t>
              </a:r>
            </a:p>
            <a:p>
              <a:pPr algn="ctr">
                <a:lnSpc>
                  <a:spcPts val="1560"/>
                </a:lnSpc>
              </a:pPr>
              <a:endParaRPr lang="en-US" sz="11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5E89AAF-2C6E-2EAF-91BE-B2A2FD300C6D}"/>
                </a:ext>
              </a:extLst>
            </p:cNvPr>
            <p:cNvCxnSpPr>
              <a:cxnSpLocks/>
            </p:cNvCxnSpPr>
            <p:nvPr/>
          </p:nvCxnSpPr>
          <p:spPr>
            <a:xfrm>
              <a:off x="2570493" y="3059609"/>
              <a:ext cx="141165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D19A0605-A97B-DA4F-4830-9245039FF1A3}"/>
                </a:ext>
              </a:extLst>
            </p:cNvPr>
            <p:cNvSpPr/>
            <p:nvPr/>
          </p:nvSpPr>
          <p:spPr>
            <a:xfrm>
              <a:off x="2920347" y="3303448"/>
              <a:ext cx="95415" cy="1164199"/>
            </a:xfrm>
            <a:prstGeom prst="leftBrace">
              <a:avLst>
                <a:gd name="adj1" fmla="val 86129"/>
                <a:gd name="adj2" fmla="val 50375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9428A1EA-5479-B184-9B53-EC1EDF14F171}"/>
                </a:ext>
              </a:extLst>
            </p:cNvPr>
            <p:cNvSpPr/>
            <p:nvPr/>
          </p:nvSpPr>
          <p:spPr>
            <a:xfrm rot="16200000">
              <a:off x="3381895" y="4132382"/>
              <a:ext cx="135034" cy="886868"/>
            </a:xfrm>
            <a:prstGeom prst="leftBrace">
              <a:avLst>
                <a:gd name="adj1" fmla="val 86129"/>
                <a:gd name="adj2" fmla="val 50375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96F91E-45A4-A43F-1C7F-CA636BA65022}"/>
                </a:ext>
              </a:extLst>
            </p:cNvPr>
            <p:cNvSpPr txBox="1"/>
            <p:nvPr/>
          </p:nvSpPr>
          <p:spPr>
            <a:xfrm rot="16200000">
              <a:off x="1872590" y="3777749"/>
              <a:ext cx="1856857" cy="25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CSI Window size, W = 100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6B5A59-A30B-C436-1AD2-8C4D6C8BD88D}"/>
              </a:ext>
            </a:extLst>
          </p:cNvPr>
          <p:cNvSpPr txBox="1"/>
          <p:nvPr/>
        </p:nvSpPr>
        <p:spPr>
          <a:xfrm rot="16200000">
            <a:off x="7079762" y="3424512"/>
            <a:ext cx="2384728" cy="5929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Conv. Layer-2</a:t>
            </a:r>
          </a:p>
          <a:p>
            <a:pPr algn="ctr"/>
            <a:r>
              <a:rPr lang="en-US" sz="1100" dirty="0"/>
              <a:t>Filters=16, Kernel=(3,3),</a:t>
            </a:r>
          </a:p>
          <a:p>
            <a:pPr algn="ctr"/>
            <a:r>
              <a:rPr lang="en-US" sz="1100" dirty="0"/>
              <a:t>Max Pool Dim.=(1,1)</a:t>
            </a:r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5976AE-A466-90AF-1E4A-A7EEF44F8A59}"/>
              </a:ext>
            </a:extLst>
          </p:cNvPr>
          <p:cNvSpPr txBox="1"/>
          <p:nvPr/>
        </p:nvSpPr>
        <p:spPr>
          <a:xfrm rot="16200000">
            <a:off x="8455301" y="3497898"/>
            <a:ext cx="2419001" cy="4446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1200" b="1" dirty="0"/>
              <a:t>Dense Layer-0</a:t>
            </a:r>
          </a:p>
          <a:p>
            <a:pPr algn="ctr"/>
            <a:r>
              <a:rPr lang="en-US" sz="1200" dirty="0"/>
              <a:t>#Nodes = 128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B444BB-628E-BAF2-2565-8437506C6702}"/>
              </a:ext>
            </a:extLst>
          </p:cNvPr>
          <p:cNvSpPr txBox="1"/>
          <p:nvPr/>
        </p:nvSpPr>
        <p:spPr>
          <a:xfrm rot="16200000">
            <a:off x="9829026" y="3585826"/>
            <a:ext cx="2482034" cy="2668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US" sz="1200" b="1" dirty="0"/>
              <a:t>Output Dense Layer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40E6635-BEE3-1694-B254-5ADC222311D8}"/>
              </a:ext>
            </a:extLst>
          </p:cNvPr>
          <p:cNvSpPr/>
          <p:nvPr/>
        </p:nvSpPr>
        <p:spPr>
          <a:xfrm rot="16200000">
            <a:off x="9251929" y="3556853"/>
            <a:ext cx="2143755" cy="30919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Dropout Layer, rate=0.2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022A185-4769-05CD-A213-61D8350C0A14}"/>
              </a:ext>
            </a:extLst>
          </p:cNvPr>
          <p:cNvCxnSpPr>
            <a:cxnSpLocks/>
            <a:stCxn id="32" idx="2"/>
            <a:endCxn id="34" idx="0"/>
          </p:cNvCxnSpPr>
          <p:nvPr/>
        </p:nvCxnSpPr>
        <p:spPr>
          <a:xfrm flipV="1">
            <a:off x="9887140" y="3711448"/>
            <a:ext cx="282072" cy="8788"/>
          </a:xfrm>
          <a:prstGeom prst="straightConnector1">
            <a:avLst/>
          </a:prstGeom>
          <a:ln w="38100" cmpd="dbl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EBCA7A8-FE7F-47C0-1016-0D4E76CDB850}"/>
              </a:ext>
            </a:extLst>
          </p:cNvPr>
          <p:cNvSpPr txBox="1"/>
          <p:nvPr/>
        </p:nvSpPr>
        <p:spPr>
          <a:xfrm rot="16200000">
            <a:off x="8822640" y="3170001"/>
            <a:ext cx="863600" cy="251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Flatten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4AE9C5-2253-1AC6-7D9B-879B8B23F5D7}"/>
              </a:ext>
            </a:extLst>
          </p:cNvPr>
          <p:cNvCxnSpPr>
            <a:cxnSpLocks/>
            <a:stCxn id="33" idx="2"/>
            <a:endCxn id="28" idx="0"/>
          </p:cNvCxnSpPr>
          <p:nvPr/>
        </p:nvCxnSpPr>
        <p:spPr>
          <a:xfrm flipV="1">
            <a:off x="11203446" y="3713939"/>
            <a:ext cx="312856" cy="5291"/>
          </a:xfrm>
          <a:prstGeom prst="straightConnector1">
            <a:avLst/>
          </a:prstGeom>
          <a:ln w="38100" cmpd="dbl">
            <a:tailEnd type="triangle" w="med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A29D7D7-4A17-CCB3-383F-5B8B63EACB7E}"/>
              </a:ext>
            </a:extLst>
          </p:cNvPr>
          <p:cNvSpPr txBox="1"/>
          <p:nvPr/>
        </p:nvSpPr>
        <p:spPr>
          <a:xfrm rot="16200000">
            <a:off x="-345402" y="3575229"/>
            <a:ext cx="2613648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Model-1, </a:t>
            </a:r>
            <a:r>
              <a:rPr lang="en-US" sz="1100" dirty="0">
                <a:latin typeface="Helvetica" pitchFamily="2" charset="0"/>
              </a:rPr>
              <a:t>ℎ</a:t>
            </a:r>
            <a:r>
              <a:rPr lang="en-US" sz="1100" baseline="-25000" dirty="0">
                <a:latin typeface="Helvetica" pitchFamily="2" charset="0"/>
              </a:rPr>
              <a:t>1</a:t>
            </a:r>
            <a:r>
              <a:rPr lang="en-US" sz="1100" dirty="0">
                <a:latin typeface="Helvetica" pitchFamily="2" charset="0"/>
              </a:rPr>
              <a:t>(𝑥)</a:t>
            </a:r>
            <a:r>
              <a:rPr lang="en-US" sz="1100" dirty="0"/>
              <a:t> / WiFi Link-1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00466FA-C777-5FA5-159D-DA3EB94F8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57091"/>
          </a:xfrm>
        </p:spPr>
        <p:txBody>
          <a:bodyPr>
            <a:normAutofit/>
          </a:bodyPr>
          <a:lstStyle/>
          <a:p>
            <a:r>
              <a:rPr lang="en-US" sz="2000" dirty="0"/>
              <a:t>CNN model </a:t>
            </a:r>
            <a:r>
              <a:rPr lang="en-US" sz="2000" dirty="0">
                <a:effectLst/>
                <a:latin typeface="Helvetica" pitchFamily="2" charset="0"/>
              </a:rPr>
              <a:t>with CSI amplitude</a:t>
            </a:r>
            <a:r>
              <a:rPr lang="en-US" sz="2000" dirty="0">
                <a:latin typeface="Helvetica" pitchFamily="2" charset="0"/>
              </a:rPr>
              <a:t> (</a:t>
            </a:r>
            <a:r>
              <a:rPr lang="en-US" sz="2000" dirty="0">
                <a:effectLst/>
                <a:latin typeface="Helvetica" pitchFamily="2" charset="0"/>
              </a:rPr>
              <a:t>𝑥) of a single WiFi-Link:</a:t>
            </a:r>
          </a:p>
        </p:txBody>
      </p:sp>
    </p:spTree>
    <p:extLst>
      <p:ext uri="{BB962C8B-B14F-4D97-AF65-F5344CB8AC3E}">
        <p14:creationId xmlns:p14="http://schemas.microsoft.com/office/powerpoint/2010/main" val="276388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/>
      <p:bldP spid="16" grpId="0" animBg="1"/>
      <p:bldP spid="17" grpId="0" animBg="1"/>
      <p:bldP spid="18" grpId="0" animBg="1"/>
      <p:bldP spid="19" grpId="0" animBg="1"/>
      <p:bldP spid="22" grpId="0" animBg="1"/>
      <p:bldP spid="25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6" grpId="0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B028-D9C4-FC55-7DE0-9B4F10B0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Model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36EA3-697A-F246-3496-19B3629EBA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CF66D-DF81-C8CB-5D93-BD2310AED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281" y="1690020"/>
            <a:ext cx="12573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261CAB-89B8-B2A0-55D5-1345B6A50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281" y="2276701"/>
            <a:ext cx="2400300" cy="698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5A68F-145C-A9B5-5F6F-62646FD65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931" y="3001475"/>
            <a:ext cx="2527300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CB5C65-E177-52EE-AD74-B7CD204297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711" t="7381" r="76252" b="8578"/>
          <a:stretch/>
        </p:blipFill>
        <p:spPr>
          <a:xfrm>
            <a:off x="6414270" y="4401475"/>
            <a:ext cx="719237" cy="576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6DCE9EF-733F-1E41-C631-DBC04789C7D4}"/>
              </a:ext>
            </a:extLst>
          </p:cNvPr>
          <p:cNvSpPr/>
          <p:nvPr/>
        </p:nvSpPr>
        <p:spPr>
          <a:xfrm>
            <a:off x="4653191" y="4460287"/>
            <a:ext cx="841274" cy="7873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Helvetica" pitchFamily="2" charset="0"/>
              </a:rPr>
              <a:t>ℎ</a:t>
            </a:r>
            <a:r>
              <a:rPr lang="en-US" b="1" baseline="-25000" dirty="0">
                <a:solidFill>
                  <a:sysClr val="windowText" lastClr="000000"/>
                </a:solidFill>
                <a:latin typeface="Helvetica" pitchFamily="2" charset="0"/>
              </a:rPr>
              <a:t>1</a:t>
            </a:r>
            <a:r>
              <a:rPr lang="en-US" b="1" dirty="0">
                <a:solidFill>
                  <a:sysClr val="windowText" lastClr="000000"/>
                </a:solidFill>
                <a:latin typeface="Helvetica" pitchFamily="2" charset="0"/>
              </a:rPr>
              <a:t>(𝑥)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816DD0-2A22-C654-77B6-D00B36770B59}"/>
              </a:ext>
            </a:extLst>
          </p:cNvPr>
          <p:cNvSpPr/>
          <p:nvPr/>
        </p:nvSpPr>
        <p:spPr>
          <a:xfrm>
            <a:off x="5443517" y="3154738"/>
            <a:ext cx="841274" cy="7873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Helvetica" pitchFamily="2" charset="0"/>
              </a:rPr>
              <a:t>ℎ</a:t>
            </a:r>
            <a:r>
              <a:rPr lang="en-US" b="1" baseline="-25000" dirty="0">
                <a:solidFill>
                  <a:sysClr val="windowText" lastClr="000000"/>
                </a:solidFill>
                <a:latin typeface="Helvetica" pitchFamily="2" charset="0"/>
              </a:rPr>
              <a:t>2</a:t>
            </a:r>
            <a:r>
              <a:rPr lang="en-US" b="1" dirty="0">
                <a:solidFill>
                  <a:sysClr val="windowText" lastClr="000000"/>
                </a:solidFill>
                <a:latin typeface="Helvetica" pitchFamily="2" charset="0"/>
              </a:rPr>
              <a:t>(𝑥)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455548-58E3-8DBE-FE91-82F8DD561F87}"/>
              </a:ext>
            </a:extLst>
          </p:cNvPr>
          <p:cNvSpPr/>
          <p:nvPr/>
        </p:nvSpPr>
        <p:spPr>
          <a:xfrm>
            <a:off x="7290060" y="3191766"/>
            <a:ext cx="841274" cy="7873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ysClr val="windowText" lastClr="000000"/>
                </a:solidFill>
                <a:latin typeface="Helvetica" pitchFamily="2" charset="0"/>
              </a:rPr>
              <a:t>ℎ</a:t>
            </a:r>
            <a:r>
              <a:rPr lang="en-US" b="1" baseline="-25000" dirty="0">
                <a:solidFill>
                  <a:sysClr val="windowText" lastClr="000000"/>
                </a:solidFill>
                <a:latin typeface="Helvetica" pitchFamily="2" charset="0"/>
              </a:rPr>
              <a:t>𝑚</a:t>
            </a:r>
            <a:r>
              <a:rPr lang="en-US" b="1" dirty="0">
                <a:solidFill>
                  <a:sysClr val="windowText" lastClr="000000"/>
                </a:solidFill>
                <a:latin typeface="Helvetica" pitchFamily="2" charset="0"/>
              </a:rPr>
              <a:t>(</a:t>
            </a:r>
            <a:r>
              <a:rPr lang="en-US" sz="1200" b="1" dirty="0">
                <a:solidFill>
                  <a:sysClr val="windowText" lastClr="000000"/>
                </a:solidFill>
                <a:latin typeface="Helvetica" pitchFamily="2" charset="0"/>
              </a:rPr>
              <a:t>𝑥</a:t>
            </a:r>
            <a:r>
              <a:rPr lang="en-US" b="1" dirty="0">
                <a:solidFill>
                  <a:sysClr val="windowText" lastClr="000000"/>
                </a:solidFill>
                <a:latin typeface="Helvetica" pitchFamily="2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2FDD74-8911-9650-D10B-6EDB8DB5220B}"/>
              </a:ext>
            </a:extLst>
          </p:cNvPr>
          <p:cNvSpPr txBox="1"/>
          <p:nvPr/>
        </p:nvSpPr>
        <p:spPr>
          <a:xfrm>
            <a:off x="6591788" y="3437086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5E0BA330-7BF2-565C-B1B4-C61AFE28DBBC}"/>
              </a:ext>
            </a:extLst>
          </p:cNvPr>
          <p:cNvCxnSpPr>
            <a:cxnSpLocks/>
            <a:stCxn id="12" idx="4"/>
            <a:endCxn id="10" idx="1"/>
          </p:cNvCxnSpPr>
          <p:nvPr/>
        </p:nvCxnSpPr>
        <p:spPr>
          <a:xfrm rot="5400000" flipH="1" flipV="1">
            <a:off x="5465070" y="4298408"/>
            <a:ext cx="557957" cy="1340442"/>
          </a:xfrm>
          <a:prstGeom prst="curvedConnector4">
            <a:avLst>
              <a:gd name="adj1" fmla="val -40971"/>
              <a:gd name="adj2" fmla="val 6569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A47F1D45-457D-7249-68E2-29758BFBBB51}"/>
              </a:ext>
            </a:extLst>
          </p:cNvPr>
          <p:cNvCxnSpPr>
            <a:cxnSpLocks/>
            <a:stCxn id="13" idx="4"/>
            <a:endCxn id="10" idx="0"/>
          </p:cNvCxnSpPr>
          <p:nvPr/>
        </p:nvCxnSpPr>
        <p:spPr>
          <a:xfrm rot="16200000" flipH="1">
            <a:off x="6089313" y="3716898"/>
            <a:ext cx="459417" cy="909735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16BD6758-A368-BB2B-88C3-CD160BD226CD}"/>
              </a:ext>
            </a:extLst>
          </p:cNvPr>
          <p:cNvCxnSpPr>
            <a:cxnSpLocks/>
            <a:stCxn id="15" idx="4"/>
            <a:endCxn id="10" idx="3"/>
          </p:cNvCxnSpPr>
          <p:nvPr/>
        </p:nvCxnSpPr>
        <p:spPr>
          <a:xfrm rot="5400000">
            <a:off x="7066820" y="4045773"/>
            <a:ext cx="710564" cy="577190"/>
          </a:xfrm>
          <a:prstGeom prst="curvedConnector2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E0F2B820-7343-96BB-5CAF-0AE935A70344}"/>
              </a:ext>
            </a:extLst>
          </p:cNvPr>
          <p:cNvCxnSpPr>
            <a:cxnSpLocks/>
            <a:stCxn id="10" idx="2"/>
            <a:endCxn id="28" idx="0"/>
          </p:cNvCxnSpPr>
          <p:nvPr/>
        </p:nvCxnSpPr>
        <p:spPr>
          <a:xfrm rot="5400000">
            <a:off x="6514922" y="5226852"/>
            <a:ext cx="507995" cy="9940"/>
          </a:xfrm>
          <a:prstGeom prst="curvedConnector3">
            <a:avLst>
              <a:gd name="adj1" fmla="val 50000"/>
            </a:avLst>
          </a:prstGeom>
          <a:ln w="41275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39B2CF1-B0DF-A55C-C8E3-FDA97D5F2DEC}"/>
              </a:ext>
            </a:extLst>
          </p:cNvPr>
          <p:cNvSpPr txBox="1"/>
          <p:nvPr/>
        </p:nvSpPr>
        <p:spPr>
          <a:xfrm>
            <a:off x="5745080" y="5485820"/>
            <a:ext cx="203773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Final Activity Prediction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72869-8E91-A4B3-C2DB-88AD866DC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291" y="2046260"/>
            <a:ext cx="3316955" cy="2115160"/>
          </a:xfrm>
          <a:prstGeom prst="rect">
            <a:avLst/>
          </a:prstGeom>
        </p:spPr>
      </p:pic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3A1C1C50-FB9E-9208-25C3-09A6AF7307E4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514976" y="3320554"/>
            <a:ext cx="2138215" cy="1533393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3E1045E-7473-6CF2-823B-83260C4C4839}"/>
              </a:ext>
            </a:extLst>
          </p:cNvPr>
          <p:cNvSpPr/>
          <p:nvPr/>
        </p:nvSpPr>
        <p:spPr>
          <a:xfrm>
            <a:off x="855641" y="2072425"/>
            <a:ext cx="3177646" cy="463547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61264C0-5ADE-17CB-522A-4997BBE3352D}"/>
              </a:ext>
            </a:extLst>
          </p:cNvPr>
          <p:cNvSpPr/>
          <p:nvPr/>
        </p:nvSpPr>
        <p:spPr>
          <a:xfrm rot="19591556">
            <a:off x="667014" y="2847327"/>
            <a:ext cx="3605632" cy="463547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7AE4DFD-C547-3625-08FD-90DE1599DED9}"/>
              </a:ext>
            </a:extLst>
          </p:cNvPr>
          <p:cNvSpPr/>
          <p:nvPr/>
        </p:nvSpPr>
        <p:spPr>
          <a:xfrm rot="4777424">
            <a:off x="2821604" y="2673484"/>
            <a:ext cx="1881653" cy="463547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3D5D5A40-009E-095F-E167-1703AA46D87B}"/>
              </a:ext>
            </a:extLst>
          </p:cNvPr>
          <p:cNvCxnSpPr>
            <a:cxnSpLocks/>
            <a:stCxn id="29" idx="0"/>
            <a:endCxn id="13" idx="1"/>
          </p:cNvCxnSpPr>
          <p:nvPr/>
        </p:nvCxnSpPr>
        <p:spPr>
          <a:xfrm>
            <a:off x="3990414" y="2863513"/>
            <a:ext cx="1576305" cy="406525"/>
          </a:xfrm>
          <a:prstGeom prst="curvedConnector2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8A33EAA5-809B-6B46-01D1-9E6804B32800}"/>
              </a:ext>
            </a:extLst>
          </p:cNvPr>
          <p:cNvCxnSpPr>
            <a:cxnSpLocks/>
            <a:stCxn id="25" idx="0"/>
            <a:endCxn id="15" idx="0"/>
          </p:cNvCxnSpPr>
          <p:nvPr/>
        </p:nvCxnSpPr>
        <p:spPr>
          <a:xfrm rot="16200000" flipH="1">
            <a:off x="4517909" y="-1021"/>
            <a:ext cx="1119341" cy="5266233"/>
          </a:xfrm>
          <a:prstGeom prst="curvedConnector3">
            <a:avLst>
              <a:gd name="adj1" fmla="val -20423"/>
            </a:avLst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84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/>
      <p:bldP spid="28" grpId="0" animBg="1"/>
      <p:bldP spid="25" grpId="0" animBg="1"/>
      <p:bldP spid="27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23B6-CA9D-A4C2-835F-233B445C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C286F-B859-18D2-6862-1B9AF0352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4865241" cy="3146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59DCE-350F-08F3-BEFE-0B9E09191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850" y="1311686"/>
            <a:ext cx="2491071" cy="24606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1DCDD-2166-E959-DCA0-C92439BB3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8761" y="1311686"/>
            <a:ext cx="2491071" cy="2460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B69253-9636-0AC2-5320-5DB4BF876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760" y="3895657"/>
            <a:ext cx="2491072" cy="24606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2B61DB-55F2-7769-97D5-06DF9EFEE505}"/>
              </a:ext>
            </a:extLst>
          </p:cNvPr>
          <p:cNvSpPr txBox="1"/>
          <p:nvPr/>
        </p:nvSpPr>
        <p:spPr>
          <a:xfrm>
            <a:off x="6093542" y="5176982"/>
            <a:ext cx="25170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effectLst/>
                <a:latin typeface="Helvetica" pitchFamily="2" charset="0"/>
              </a:rPr>
              <a:t>Figure 5: Confusion matrices of ensemble model for three participants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42221-BB2C-CF47-72F9-ACE66B41B1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53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24EE-F61E-2C62-CB1C-8B7BD2A4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33CEF-55EC-51B4-1614-246E422A0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 Annotations</a:t>
            </a:r>
          </a:p>
          <a:p>
            <a:r>
              <a:rPr lang="en-US" dirty="0"/>
              <a:t>Analyze temporal changes</a:t>
            </a:r>
          </a:p>
          <a:p>
            <a:r>
              <a:rPr lang="en-US" dirty="0"/>
              <a:t>Environment Independence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C62DC-0A26-3EB6-2028-64AFECC6AF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5665D1A-F200-634A-BD60-4249101E1139}"/>
              </a:ext>
            </a:extLst>
          </p:cNvPr>
          <p:cNvSpPr/>
          <p:nvPr/>
        </p:nvSpPr>
        <p:spPr>
          <a:xfrm>
            <a:off x="6781800" y="1980584"/>
            <a:ext cx="4572000" cy="494665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74FE32C-C18E-3CA9-9108-7FA6CA1E83F3}"/>
              </a:ext>
            </a:extLst>
          </p:cNvPr>
          <p:cNvSpPr/>
          <p:nvPr/>
        </p:nvSpPr>
        <p:spPr>
          <a:xfrm>
            <a:off x="7594418" y="2520290"/>
            <a:ext cx="411480" cy="720090"/>
          </a:xfrm>
          <a:prstGeom prst="upArrow">
            <a:avLst>
              <a:gd name="adj1" fmla="val 50000"/>
              <a:gd name="adj2" fmla="val 8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3BE912D-2773-F1C7-5EC4-B6193037040E}"/>
              </a:ext>
            </a:extLst>
          </p:cNvPr>
          <p:cNvSpPr/>
          <p:nvPr/>
        </p:nvSpPr>
        <p:spPr>
          <a:xfrm>
            <a:off x="6991613" y="1988612"/>
            <a:ext cx="807457" cy="472653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565FFF-0B2D-3FC4-DD9F-C5AF869E306A}"/>
              </a:ext>
            </a:extLst>
          </p:cNvPr>
          <p:cNvSpPr txBox="1"/>
          <p:nvPr/>
        </p:nvSpPr>
        <p:spPr>
          <a:xfrm>
            <a:off x="6688319" y="3253806"/>
            <a:ext cx="222150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Only 22.2% Annotations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9BF636-D264-30B1-661A-79AFF60387A3}"/>
              </a:ext>
            </a:extLst>
          </p:cNvPr>
          <p:cNvSpPr/>
          <p:nvPr/>
        </p:nvSpPr>
        <p:spPr>
          <a:xfrm>
            <a:off x="6792686" y="1985334"/>
            <a:ext cx="528501" cy="482281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3E56A0-558D-8A51-9DC3-A2B65EA55CEA}"/>
              </a:ext>
            </a:extLst>
          </p:cNvPr>
          <p:cNvCxnSpPr/>
          <p:nvPr/>
        </p:nvCxnSpPr>
        <p:spPr>
          <a:xfrm>
            <a:off x="7799070" y="1988612"/>
            <a:ext cx="0" cy="4790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96075C6-1B38-06AA-94AB-AB55FC2610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711" t="7381" r="76252" b="8578"/>
          <a:stretch/>
        </p:blipFill>
        <p:spPr>
          <a:xfrm>
            <a:off x="7038191" y="4230106"/>
            <a:ext cx="719237" cy="576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B366FB60-002E-BE7A-8DCE-4C67FAF68271}"/>
              </a:ext>
            </a:extLst>
          </p:cNvPr>
          <p:cNvCxnSpPr>
            <a:cxnSpLocks/>
            <a:stCxn id="18" idx="2"/>
            <a:endCxn id="20" idx="0"/>
          </p:cNvCxnSpPr>
          <p:nvPr/>
        </p:nvCxnSpPr>
        <p:spPr>
          <a:xfrm rot="5400000">
            <a:off x="7184734" y="5019530"/>
            <a:ext cx="426151" cy="2"/>
          </a:xfrm>
          <a:prstGeom prst="curvedConnector3">
            <a:avLst>
              <a:gd name="adj1" fmla="val 50000"/>
            </a:avLst>
          </a:prstGeom>
          <a:ln w="41275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BA33C45-6233-2AD2-AD83-E623E0B2893D}"/>
              </a:ext>
            </a:extLst>
          </p:cNvPr>
          <p:cNvSpPr txBox="1"/>
          <p:nvPr/>
        </p:nvSpPr>
        <p:spPr>
          <a:xfrm>
            <a:off x="6688319" y="5232607"/>
            <a:ext cx="141897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Final Prediction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172E9E-234E-A148-5221-F6ADB0BC40E8}"/>
              </a:ext>
            </a:extLst>
          </p:cNvPr>
          <p:cNvSpPr/>
          <p:nvPr/>
        </p:nvSpPr>
        <p:spPr>
          <a:xfrm>
            <a:off x="7038191" y="3061506"/>
            <a:ext cx="719238" cy="73996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P03</a:t>
            </a:r>
          </a:p>
        </p:txBody>
      </p: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56B5AFAC-39D9-5DB4-3AD0-B3B933F219B6}"/>
              </a:ext>
            </a:extLst>
          </p:cNvPr>
          <p:cNvCxnSpPr>
            <a:cxnSpLocks/>
            <a:endCxn id="18" idx="0"/>
          </p:cNvCxnSpPr>
          <p:nvPr/>
        </p:nvCxnSpPr>
        <p:spPr>
          <a:xfrm rot="16200000" flipH="1">
            <a:off x="7182246" y="4014542"/>
            <a:ext cx="431126" cy="2"/>
          </a:xfrm>
          <a:prstGeom prst="curvedConnector3">
            <a:avLst>
              <a:gd name="adj1" fmla="val 50000"/>
            </a:avLst>
          </a:prstGeom>
          <a:ln w="41275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89A0ACD-1826-A8C6-D642-3B46B23ED8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711" t="7381" r="76252" b="8578"/>
          <a:stretch/>
        </p:blipFill>
        <p:spPr>
          <a:xfrm>
            <a:off x="8521502" y="4227619"/>
            <a:ext cx="719237" cy="576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6EEBA5B5-FA6B-2E49-2427-A1B1C0579214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 rot="5400000">
            <a:off x="8666801" y="5018287"/>
            <a:ext cx="428639" cy="2"/>
          </a:xfrm>
          <a:prstGeom prst="curvedConnector3">
            <a:avLst>
              <a:gd name="adj1" fmla="val 50000"/>
            </a:avLst>
          </a:prstGeom>
          <a:ln w="41275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379BC17-FF3C-8C9F-824C-5590A87BBFA2}"/>
              </a:ext>
            </a:extLst>
          </p:cNvPr>
          <p:cNvSpPr txBox="1"/>
          <p:nvPr/>
        </p:nvSpPr>
        <p:spPr>
          <a:xfrm>
            <a:off x="8171630" y="5232608"/>
            <a:ext cx="141897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Final Prediction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404D7BE-08A4-0878-9CDA-EAA5CE527CC2}"/>
              </a:ext>
            </a:extLst>
          </p:cNvPr>
          <p:cNvSpPr/>
          <p:nvPr/>
        </p:nvSpPr>
        <p:spPr>
          <a:xfrm>
            <a:off x="8521502" y="3059019"/>
            <a:ext cx="719238" cy="73996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P05</a:t>
            </a: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8F7207EF-BB22-88AA-5131-E33588D11915}"/>
              </a:ext>
            </a:extLst>
          </p:cNvPr>
          <p:cNvCxnSpPr>
            <a:cxnSpLocks/>
            <a:endCxn id="26" idx="0"/>
          </p:cNvCxnSpPr>
          <p:nvPr/>
        </p:nvCxnSpPr>
        <p:spPr>
          <a:xfrm rot="16200000" flipH="1">
            <a:off x="8665557" y="4012055"/>
            <a:ext cx="431126" cy="2"/>
          </a:xfrm>
          <a:prstGeom prst="curvedConnector3">
            <a:avLst>
              <a:gd name="adj1" fmla="val 50000"/>
            </a:avLst>
          </a:prstGeom>
          <a:ln w="41275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7946A024-91F9-267A-AACA-7A79BC8F12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711" t="7381" r="76252" b="8578"/>
          <a:stretch/>
        </p:blipFill>
        <p:spPr>
          <a:xfrm>
            <a:off x="10014561" y="4225132"/>
            <a:ext cx="719237" cy="576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935B9D5D-06FC-56DD-7073-745D2A7C7DD4}"/>
              </a:ext>
            </a:extLst>
          </p:cNvPr>
          <p:cNvCxnSpPr>
            <a:cxnSpLocks/>
            <a:stCxn id="38" idx="2"/>
            <a:endCxn id="40" idx="0"/>
          </p:cNvCxnSpPr>
          <p:nvPr/>
        </p:nvCxnSpPr>
        <p:spPr>
          <a:xfrm rot="5400000">
            <a:off x="10159860" y="5015800"/>
            <a:ext cx="428639" cy="2"/>
          </a:xfrm>
          <a:prstGeom prst="curvedConnector3">
            <a:avLst>
              <a:gd name="adj1" fmla="val 50000"/>
            </a:avLst>
          </a:prstGeom>
          <a:ln w="41275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246ECCE-42E8-5CC6-6CD3-D669F4B6E8D4}"/>
              </a:ext>
            </a:extLst>
          </p:cNvPr>
          <p:cNvSpPr txBox="1"/>
          <p:nvPr/>
        </p:nvSpPr>
        <p:spPr>
          <a:xfrm>
            <a:off x="9664689" y="5230121"/>
            <a:ext cx="141897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Final Prediction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C3A5195-8923-CCE6-6C18-DE8BC277FB1B}"/>
              </a:ext>
            </a:extLst>
          </p:cNvPr>
          <p:cNvSpPr/>
          <p:nvPr/>
        </p:nvSpPr>
        <p:spPr>
          <a:xfrm>
            <a:off x="10014561" y="3056532"/>
            <a:ext cx="719238" cy="73996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P09</a:t>
            </a:r>
          </a:p>
        </p:txBody>
      </p: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A6ECDE96-B548-EE42-E82D-B12EB1D5F262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10158616" y="4009568"/>
            <a:ext cx="431126" cy="2"/>
          </a:xfrm>
          <a:prstGeom prst="curvedConnector3">
            <a:avLst>
              <a:gd name="adj1" fmla="val 50000"/>
            </a:avLst>
          </a:prstGeom>
          <a:ln w="41275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D7BD6232-8C18-9326-EABD-52435CCB9BFB}"/>
              </a:ext>
            </a:extLst>
          </p:cNvPr>
          <p:cNvCxnSpPr>
            <a:cxnSpLocks/>
            <a:stCxn id="21" idx="4"/>
            <a:endCxn id="26" idx="1"/>
          </p:cNvCxnSpPr>
          <p:nvPr/>
        </p:nvCxnSpPr>
        <p:spPr>
          <a:xfrm rot="16200000" flipH="1">
            <a:off x="7602493" y="3596784"/>
            <a:ext cx="714327" cy="1123692"/>
          </a:xfrm>
          <a:prstGeom prst="curvedConnector2">
            <a:avLst/>
          </a:prstGeom>
          <a:ln w="41275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1345BADA-4569-D84D-A68A-C30D2F01731A}"/>
              </a:ext>
            </a:extLst>
          </p:cNvPr>
          <p:cNvCxnSpPr>
            <a:cxnSpLocks/>
            <a:stCxn id="41" idx="4"/>
            <a:endCxn id="26" idx="3"/>
          </p:cNvCxnSpPr>
          <p:nvPr/>
        </p:nvCxnSpPr>
        <p:spPr>
          <a:xfrm rot="5400000">
            <a:off x="9447810" y="3589423"/>
            <a:ext cx="719301" cy="1133441"/>
          </a:xfrm>
          <a:prstGeom prst="curvedConnector2">
            <a:avLst/>
          </a:prstGeom>
          <a:ln w="41275" cmpd="dbl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69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7" grpId="0" animBg="1"/>
      <p:bldP spid="7" grpId="1" animBg="1"/>
      <p:bldP spid="20" grpId="0" animBg="1"/>
      <p:bldP spid="20" grpId="1" animBg="1"/>
      <p:bldP spid="21" grpId="0" animBg="1"/>
      <p:bldP spid="28" grpId="0" animBg="1"/>
      <p:bldP spid="28" grpId="1" animBg="1"/>
      <p:bldP spid="28" grpId="2" animBg="1"/>
      <p:bldP spid="29" grpId="0" animBg="1"/>
      <p:bldP spid="40" grpId="0" animBg="1"/>
      <p:bldP spid="40" grpId="1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DD55-D073-192D-CBE4-AAA93F16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Thanks!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FD84C-8196-D57A-AC7D-3CCFF1082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886" y="1590805"/>
            <a:ext cx="10515600" cy="3762472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2400" b="1" dirty="0"/>
              <a:t>Presenter: </a:t>
            </a:r>
            <a:r>
              <a:rPr lang="en-US" sz="2400" dirty="0"/>
              <a:t>Md </a:t>
            </a:r>
            <a:r>
              <a:rPr lang="en-US" sz="2400" b="1" u="sng" dirty="0"/>
              <a:t>Touhid</a:t>
            </a:r>
            <a:r>
              <a:rPr lang="en-US" sz="2400" dirty="0"/>
              <a:t>uzzaman, Ph.D. Student</a:t>
            </a:r>
          </a:p>
          <a:p>
            <a:pPr marL="114300" indent="0" algn="ctr">
              <a:buNone/>
            </a:pPr>
            <a:r>
              <a:rPr lang="en-US" sz="2400" dirty="0">
                <a:hlinkClick r:id="rId3"/>
              </a:rPr>
              <a:t>touhiduzzamm@vcu.edu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BA861-31DD-C7DA-C1E5-42131CAD24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4A5AF53-C031-C71D-2B05-3950336BE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107" y="3472530"/>
            <a:ext cx="1509007" cy="108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ennAITech; innovation in Artificial Intelligence for Aging">
            <a:extLst>
              <a:ext uri="{FF2B5EF4-FFF2-40B4-BE49-F238E27FC236}">
                <a16:creationId xmlns:a16="http://schemas.microsoft.com/office/drawing/2014/main" id="{897A02C2-A184-4AC8-FE68-EEFE37DA4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6" y="3129610"/>
            <a:ext cx="1729636" cy="172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CCB84-030A-FF70-EC44-FB4534DD2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149" y="3169997"/>
            <a:ext cx="1465180" cy="1822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4DB14-135B-2D34-9060-0FFE9474F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2021" y="3180570"/>
            <a:ext cx="1477158" cy="1822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E39E08-A505-7326-B476-D64B44913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6816" y="3184878"/>
            <a:ext cx="1672065" cy="1822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9CA008-2790-91BA-82ED-888BE5530365}"/>
              </a:ext>
            </a:extLst>
          </p:cNvPr>
          <p:cNvSpPr txBox="1"/>
          <p:nvPr/>
        </p:nvSpPr>
        <p:spPr>
          <a:xfrm>
            <a:off x="7348401" y="5056207"/>
            <a:ext cx="20928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Co-I: </a:t>
            </a:r>
            <a:r>
              <a:rPr lang="en-US" dirty="0"/>
              <a:t>Eyuphan Bulut</a:t>
            </a:r>
          </a:p>
          <a:p>
            <a:pPr algn="ctr"/>
            <a:r>
              <a:rPr lang="en-US" dirty="0"/>
              <a:t>Associate Professor</a:t>
            </a:r>
          </a:p>
          <a:p>
            <a:pPr algn="ctr"/>
            <a:r>
              <a:rPr lang="en-US" dirty="0"/>
              <a:t>College of Engineering</a:t>
            </a:r>
          </a:p>
          <a:p>
            <a:pPr algn="ctr"/>
            <a:r>
              <a:rPr lang="en-US" dirty="0"/>
              <a:t>VCU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B21-F733-9AB4-498B-B4AC8A023781}"/>
              </a:ext>
            </a:extLst>
          </p:cNvPr>
          <p:cNvSpPr txBox="1"/>
          <p:nvPr/>
        </p:nvSpPr>
        <p:spPr>
          <a:xfrm>
            <a:off x="3097751" y="5028010"/>
            <a:ext cx="1797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PI: </a:t>
            </a:r>
            <a:r>
              <a:rPr lang="en-US" dirty="0"/>
              <a:t>Jane Chung</a:t>
            </a:r>
          </a:p>
          <a:p>
            <a:pPr algn="ctr"/>
            <a:r>
              <a:rPr lang="en-US" dirty="0"/>
              <a:t>Associate Professor</a:t>
            </a:r>
          </a:p>
          <a:p>
            <a:pPr algn="ctr"/>
            <a:r>
              <a:rPr lang="en-US" dirty="0"/>
              <a:t>School of Nursing</a:t>
            </a:r>
          </a:p>
          <a:p>
            <a:pPr algn="ctr"/>
            <a:r>
              <a:rPr lang="en-US" dirty="0"/>
              <a:t>Emory University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A00CF1-A9B5-6C36-C80B-8E1E181DCCF3}"/>
              </a:ext>
            </a:extLst>
          </p:cNvPr>
          <p:cNvSpPr txBox="1"/>
          <p:nvPr/>
        </p:nvSpPr>
        <p:spPr>
          <a:xfrm>
            <a:off x="5020326" y="5094089"/>
            <a:ext cx="2516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Co-I: </a:t>
            </a:r>
            <a:r>
              <a:rPr lang="en-US" dirty="0"/>
              <a:t>Ingrid Pretzer-Aboff </a:t>
            </a:r>
          </a:p>
          <a:p>
            <a:pPr algn="ctr"/>
            <a:r>
              <a:rPr lang="en-US" dirty="0"/>
              <a:t>Professor</a:t>
            </a:r>
          </a:p>
          <a:p>
            <a:pPr algn="ctr"/>
            <a:r>
              <a:rPr lang="en-US" dirty="0"/>
              <a:t>School of Nursing</a:t>
            </a:r>
          </a:p>
          <a:p>
            <a:pPr algn="ctr"/>
            <a:r>
              <a:rPr lang="en-US" dirty="0"/>
              <a:t>VCU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7FECFFB-65F9-C8F8-6DA9-FCCA77319A4D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539496" y="6492875"/>
            <a:ext cx="2743200" cy="365125"/>
          </a:xfrm>
        </p:spPr>
        <p:txBody>
          <a:bodyPr/>
          <a:lstStyle/>
          <a:p>
            <a:fld id="{B3FF4770-3BB2-C141-8F58-2F9DEADDE2E3}" type="datetime9">
              <a:rPr lang="en-US" sz="600" smtClean="0"/>
              <a:t>11/18/24 10:02:34 AM</a:t>
            </a:fld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032456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E477E-D82E-D4A8-7005-60A5E6CC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Subjects &amp; Objective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E5B2D-4DFB-7127-92D3-D5B2894F53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09F2FE-B99F-61F4-A113-B1147C2C8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159" y="1690687"/>
            <a:ext cx="4351750" cy="4351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4DCF26-89BB-7232-0E6D-34742C0E8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158" y="1690687"/>
            <a:ext cx="4351749" cy="4351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AAF263-9B62-D67B-3489-214B6A0A50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14156" y="1690688"/>
            <a:ext cx="4351748" cy="435174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70C0261-BF89-E4A3-E95D-B486461F6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48554"/>
          </a:xfrm>
        </p:spPr>
        <p:txBody>
          <a:bodyPr/>
          <a:lstStyle/>
          <a:p>
            <a:r>
              <a:rPr lang="en-US" dirty="0"/>
              <a:t>Older Adults</a:t>
            </a:r>
          </a:p>
          <a:p>
            <a:r>
              <a:rPr lang="en-US" dirty="0"/>
              <a:t>Living Alone</a:t>
            </a:r>
          </a:p>
          <a:p>
            <a:r>
              <a:rPr lang="en-US" dirty="0"/>
              <a:t>Low Income</a:t>
            </a:r>
          </a:p>
          <a:p>
            <a:r>
              <a:rPr lang="en-US" dirty="0"/>
              <a:t>Privacy Preserving Monitoring</a:t>
            </a:r>
          </a:p>
          <a:p>
            <a:r>
              <a:rPr lang="en-US" dirty="0"/>
              <a:t>Irregularity in Activities</a:t>
            </a:r>
          </a:p>
          <a:p>
            <a:r>
              <a:rPr lang="en-US" dirty="0"/>
              <a:t>Emergency Situations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97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C2AF3F-C3E0-AABE-DD06-31E3448AA8BA}"/>
              </a:ext>
            </a:extLst>
          </p:cNvPr>
          <p:cNvSpPr txBox="1"/>
          <p:nvPr/>
        </p:nvSpPr>
        <p:spPr>
          <a:xfrm>
            <a:off x="6515100" y="1717938"/>
            <a:ext cx="571741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Orthogonal frequency-division multiplexing (OFDM) encodes data on multiple subcarrier frequencies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n-US" sz="1800" i="1" dirty="0">
                <a:solidFill>
                  <a:srgbClr val="7F7F7F"/>
                </a:solidFill>
                <a:latin typeface="+mj-lt"/>
              </a:rPr>
            </a:br>
            <a:r>
              <a:rPr lang="en-US" sz="1800" i="1" dirty="0">
                <a:solidFill>
                  <a:srgbClr val="7F7F7F"/>
                </a:solidFill>
                <a:latin typeface="+mj-lt"/>
              </a:rPr>
              <a:t>    </a:t>
            </a:r>
            <a:br>
              <a:rPr lang="en-US" sz="1800" i="1" dirty="0">
                <a:solidFill>
                  <a:srgbClr val="7F7F7F"/>
                </a:solidFill>
                <a:latin typeface="+mj-lt"/>
              </a:rPr>
            </a:br>
            <a:r>
              <a:rPr lang="en-US" sz="1800" i="1" dirty="0">
                <a:solidFill>
                  <a:srgbClr val="7F7F7F"/>
                </a:solidFill>
                <a:latin typeface="+mj-lt"/>
              </a:rPr>
              <a:t>  </a:t>
            </a:r>
            <a:r>
              <a:rPr lang="en-US" b="0" i="1" u="none" strike="noStrike" dirty="0">
                <a:solidFill>
                  <a:srgbClr val="7F7F7F"/>
                </a:solidFill>
                <a:effectLst/>
                <a:latin typeface="+mj-lt"/>
              </a:rPr>
              <a:t>output      CSI    input      noise</a:t>
            </a:r>
            <a:endParaRPr lang="en-US" dirty="0">
              <a:solidFill>
                <a:srgbClr val="3D3D3D"/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solidFill>
                <a:srgbClr val="3D3D3D"/>
              </a:solidFill>
              <a:effectLst/>
              <a:latin typeface="+mj-lt"/>
              <a:cs typeface="Gill Sans" panose="020B0502020104020203" pitchFamily="34" charset="-79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D3D3D"/>
                </a:solidFill>
                <a:effectLst/>
                <a:latin typeface="+mj-lt"/>
                <a:cs typeface="Gill Sans" panose="020B0502020104020203" pitchFamily="34" charset="-79"/>
              </a:rPr>
              <a:t>CSI describes amplitude and phase variations:</a:t>
            </a:r>
            <a:endParaRPr lang="en-US" sz="1800" dirty="0">
              <a:solidFill>
                <a:srgbClr val="3D3D3D"/>
              </a:solidFill>
              <a:latin typeface="+mj-lt"/>
              <a:cs typeface="Gill Sans" panose="020B0502020104020203" pitchFamily="34" charset="-79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3D3D3D"/>
              </a:solidFill>
              <a:latin typeface="+mj-lt"/>
              <a:cs typeface="Gill Sans" panose="020B0502020104020203" pitchFamily="34" charset="-79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3D3D3D"/>
              </a:solidFill>
              <a:latin typeface="+mj-lt"/>
              <a:cs typeface="Gill Sans" panose="020B0502020104020203" pitchFamily="34" charset="-79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64 subcarriers where 52 contain CSI &amp; 12 are null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CSI (</a:t>
            </a:r>
            <a:r>
              <a:rPr lang="en-US" sz="1800" i="1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H</a:t>
            </a:r>
            <a:r>
              <a:rPr lang="en-US" sz="18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) is affected by:</a:t>
            </a:r>
          </a:p>
          <a:p>
            <a:pPr marL="742950" lvl="4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Multipath Environment</a:t>
            </a:r>
          </a:p>
          <a:p>
            <a:pPr marL="742950" lvl="4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Human Movement 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1E25B7-DAFB-C218-7333-9687750A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WiFi Sensing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2AA8C-72AA-F897-583D-8F1C0989C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17938"/>
            <a:ext cx="5676900" cy="4070541"/>
          </a:xfrm>
        </p:spPr>
        <p:txBody>
          <a:bodyPr>
            <a:normAutofit fontScale="92500" lnSpcReduction="10000"/>
          </a:bodyPr>
          <a:lstStyle/>
          <a:p>
            <a:r>
              <a:rPr lang="en-US" sz="1800" b="0" i="0" u="none" strike="noStrike" dirty="0">
                <a:solidFill>
                  <a:srgbClr val="3D3D3D"/>
                </a:solidFill>
                <a:effectLst/>
                <a:latin typeface="+mj-lt"/>
                <a:cs typeface="Gill Sans" panose="020B0502020104020203" pitchFamily="34" charset="-79"/>
              </a:rPr>
              <a:t>Uses WiFi signals to perform physical sensing tasks</a:t>
            </a:r>
          </a:p>
          <a:p>
            <a:r>
              <a:rPr lang="en-US" sz="1800" b="0" i="0" u="none" strike="noStrike" dirty="0">
                <a:solidFill>
                  <a:srgbClr val="3D3D3D"/>
                </a:solidFill>
                <a:effectLst/>
                <a:latin typeface="+mj-lt"/>
                <a:cs typeface="Gill Sans" panose="020B0502020104020203" pitchFamily="34" charset="-79"/>
              </a:rPr>
              <a:t>Works without light sources</a:t>
            </a:r>
            <a:endParaRPr lang="en-US" sz="1800" dirty="0">
              <a:solidFill>
                <a:srgbClr val="ED8428"/>
              </a:solidFill>
              <a:latin typeface="+mj-lt"/>
            </a:endParaRPr>
          </a:p>
          <a:p>
            <a:r>
              <a:rPr lang="en-US" sz="1800" b="0" i="0" u="none" strike="noStrike" dirty="0">
                <a:solidFill>
                  <a:srgbClr val="3D3D3D"/>
                </a:solidFill>
                <a:effectLst/>
                <a:latin typeface="+mj-lt"/>
                <a:cs typeface="Gill Sans" panose="020B0502020104020203" pitchFamily="34" charset="-79"/>
              </a:rPr>
              <a:t>Does not require Line-of-Sight (LOS)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Two types of data:</a:t>
            </a:r>
          </a:p>
          <a:p>
            <a:pPr lvl="1">
              <a:lnSpc>
                <a:spcPct val="110000"/>
              </a:lnSpc>
            </a:pPr>
            <a:r>
              <a:rPr lang="en-US" sz="1600" b="0" i="0" u="none" strike="noStrike" dirty="0">
                <a:solidFill>
                  <a:srgbClr val="3D3D3D"/>
                </a:solidFill>
                <a:effectLst/>
                <a:latin typeface="+mj-lt"/>
                <a:cs typeface="Gill Sans" panose="020B0502020104020203" pitchFamily="34" charset="-79"/>
              </a:rPr>
              <a:t>RSSI (Received Signal Strength Indicator)</a:t>
            </a:r>
          </a:p>
          <a:p>
            <a:pPr lvl="2">
              <a:lnSpc>
                <a:spcPct val="110000"/>
              </a:lnSpc>
            </a:pPr>
            <a:r>
              <a:rPr lang="en-US" sz="16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Scalar RSSI Values for each received </a:t>
            </a:r>
            <a:r>
              <a:rPr lang="en-US" sz="1600" dirty="0" err="1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WiFi</a:t>
            </a:r>
            <a:r>
              <a:rPr lang="en-US" sz="16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 Frame</a:t>
            </a:r>
            <a:endParaRPr lang="en-US" sz="1600" b="0" i="0" u="none" strike="noStrike" dirty="0">
              <a:solidFill>
                <a:srgbClr val="3D3D3D"/>
              </a:solidFill>
              <a:effectLst/>
              <a:latin typeface="+mj-lt"/>
              <a:cs typeface="Gill Sans" panose="020B0502020104020203" pitchFamily="34" charset="-79"/>
            </a:endParaRPr>
          </a:p>
          <a:p>
            <a:pPr lvl="1">
              <a:lnSpc>
                <a:spcPct val="110000"/>
              </a:lnSpc>
            </a:pPr>
            <a:r>
              <a:rPr lang="en-US" sz="16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CSI (Channel State Information)</a:t>
            </a:r>
          </a:p>
          <a:p>
            <a:pPr lvl="2">
              <a:lnSpc>
                <a:spcPct val="110000"/>
              </a:lnSpc>
            </a:pPr>
            <a:r>
              <a:rPr lang="en-US" sz="1600" b="0" i="0" u="none" strike="noStrike" dirty="0">
                <a:solidFill>
                  <a:srgbClr val="3D3D3D"/>
                </a:solidFill>
                <a:effectLst/>
                <a:latin typeface="+mj-lt"/>
                <a:cs typeface="Gill Sans" panose="020B0502020104020203" pitchFamily="34" charset="-79"/>
              </a:rPr>
              <a:t>Complex Vector CSI value for each received </a:t>
            </a:r>
            <a:r>
              <a:rPr lang="en-US" sz="1600" b="0" i="0" u="none" strike="noStrike" dirty="0" err="1">
                <a:solidFill>
                  <a:srgbClr val="3D3D3D"/>
                </a:solidFill>
                <a:effectLst/>
                <a:latin typeface="+mj-lt"/>
                <a:cs typeface="Gill Sans" panose="020B0502020104020203" pitchFamily="34" charset="-79"/>
              </a:rPr>
              <a:t>WiFi</a:t>
            </a:r>
            <a:r>
              <a:rPr lang="en-US" sz="1600" b="0" i="0" u="none" strike="noStrike" dirty="0">
                <a:solidFill>
                  <a:srgbClr val="3D3D3D"/>
                </a:solidFill>
                <a:effectLst/>
                <a:latin typeface="+mj-lt"/>
                <a:cs typeface="Gill Sans" panose="020B0502020104020203" pitchFamily="34" charset="-79"/>
              </a:rPr>
              <a:t> Frame per antenna</a:t>
            </a:r>
            <a:endParaRPr lang="en-US" sz="1600" b="0" i="0" u="none" strike="noStrike" dirty="0">
              <a:solidFill>
                <a:srgbClr val="ED8428"/>
              </a:solidFill>
              <a:effectLst/>
              <a:latin typeface="+mj-lt"/>
            </a:endParaRPr>
          </a:p>
          <a:p>
            <a:endParaRPr lang="en-US" sz="1800" b="0" i="0" u="none" strike="noStrike" dirty="0">
              <a:solidFill>
                <a:srgbClr val="3D3D3D"/>
              </a:solidFill>
              <a:effectLst/>
              <a:latin typeface="+mj-lt"/>
              <a:cs typeface="Gill Sans" panose="020B0502020104020203" pitchFamily="34" charset="-79"/>
            </a:endParaRPr>
          </a:p>
          <a:p>
            <a:r>
              <a:rPr lang="en-US" sz="1800" b="0" i="0" u="none" strike="noStrike" dirty="0">
                <a:solidFill>
                  <a:srgbClr val="3D3D3D"/>
                </a:solidFill>
                <a:effectLst/>
                <a:latin typeface="+mj-lt"/>
                <a:cs typeface="Gill Sans" panose="020B0502020104020203" pitchFamily="34" charset="-79"/>
              </a:rPr>
              <a:t>Our CSI Toolkit</a:t>
            </a:r>
            <a:r>
              <a:rPr lang="en-US" sz="18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:</a:t>
            </a:r>
            <a:br>
              <a:rPr lang="en-US" sz="18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</a:br>
            <a:r>
              <a:rPr lang="en-US" sz="18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  <a:hlinkClick r:id="rId4"/>
              </a:rPr>
              <a:t>https://github.com/MoWiNG-Lab/ESP32-CSI-Tool</a:t>
            </a:r>
            <a:r>
              <a:rPr lang="en-US" sz="1800" dirty="0">
                <a:solidFill>
                  <a:srgbClr val="3D3D3D"/>
                </a:solidFill>
                <a:latin typeface="+mj-lt"/>
                <a:cs typeface="Gill Sans" panose="020B0502020104020203" pitchFamily="34" charset="-79"/>
              </a:rPr>
              <a:t> </a:t>
            </a:r>
            <a:endParaRPr lang="en-US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873E94-46EC-3728-9410-CB0A7BD61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4" b="19207"/>
          <a:stretch/>
        </p:blipFill>
        <p:spPr bwMode="auto">
          <a:xfrm>
            <a:off x="6809013" y="2437762"/>
            <a:ext cx="2454729" cy="35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D37C6E-490B-9D29-7B56-225992A49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6708" r="2764" b="5487"/>
          <a:stretch/>
        </p:blipFill>
        <p:spPr bwMode="auto">
          <a:xfrm>
            <a:off x="6809013" y="3753208"/>
            <a:ext cx="2702379" cy="11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54689-B01C-6284-8496-8AE93A46A7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D92D7-3E04-1B58-E2F3-078A54002B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862" t="12792" r="17298" b="7285"/>
          <a:stretch/>
        </p:blipFill>
        <p:spPr>
          <a:xfrm>
            <a:off x="6526530" y="1704312"/>
            <a:ext cx="5566410" cy="4353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36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36 -2.22222E-6 L -0.45638 0.0018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963B-B531-13CB-6B04-47938815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WiFi Sensing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F3938C-363B-A431-B772-F75531131497}"/>
              </a:ext>
            </a:extLst>
          </p:cNvPr>
          <p:cNvCxnSpPr>
            <a:cxnSpLocks/>
          </p:cNvCxnSpPr>
          <p:nvPr/>
        </p:nvCxnSpPr>
        <p:spPr>
          <a:xfrm flipV="1">
            <a:off x="1661652" y="3624943"/>
            <a:ext cx="1476641" cy="5745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DB0428-C6A5-8945-D4DF-1F627A3D3C9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727956" y="3663359"/>
            <a:ext cx="1526299" cy="421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4" name="Picture 6" descr="Walk with solid fill">
            <a:extLst>
              <a:ext uri="{FF2B5EF4-FFF2-40B4-BE49-F238E27FC236}">
                <a16:creationId xmlns:a16="http://schemas.microsoft.com/office/drawing/2014/main" id="{543CC06D-9038-8B8E-F652-24BBCE90E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747" y="2859234"/>
            <a:ext cx="1209805" cy="12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3DBA50-5876-C473-AD2A-8B97692E1190}"/>
              </a:ext>
            </a:extLst>
          </p:cNvPr>
          <p:cNvCxnSpPr>
            <a:cxnSpLocks/>
          </p:cNvCxnSpPr>
          <p:nvPr/>
        </p:nvCxnSpPr>
        <p:spPr>
          <a:xfrm flipV="1">
            <a:off x="1661652" y="4364742"/>
            <a:ext cx="3680664" cy="522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C6E304-3418-E69E-4F3A-2C27785476C3}"/>
              </a:ext>
            </a:extLst>
          </p:cNvPr>
          <p:cNvSpPr txBox="1"/>
          <p:nvPr/>
        </p:nvSpPr>
        <p:spPr>
          <a:xfrm rot="20479644">
            <a:off x="1879652" y="3611783"/>
            <a:ext cx="10322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accent2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Signal Path</a:t>
            </a:r>
            <a:endParaRPr lang="en-US" b="0" dirty="0">
              <a:solidFill>
                <a:schemeClr val="accent2"/>
              </a:solidFill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7FED8C-9B68-229C-7391-DD4159065744}"/>
              </a:ext>
            </a:extLst>
          </p:cNvPr>
          <p:cNvSpPr txBox="1"/>
          <p:nvPr/>
        </p:nvSpPr>
        <p:spPr>
          <a:xfrm rot="901975">
            <a:off x="3894394" y="3556625"/>
            <a:ext cx="1103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accent2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Signal Path</a:t>
            </a:r>
            <a:endParaRPr lang="en-US" b="0" dirty="0">
              <a:solidFill>
                <a:schemeClr val="accent2"/>
              </a:solidFill>
              <a:effectLst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7774EC-9DA4-3638-5FAB-8E53F96CD35B}"/>
              </a:ext>
            </a:extLst>
          </p:cNvPr>
          <p:cNvSpPr txBox="1"/>
          <p:nvPr/>
        </p:nvSpPr>
        <p:spPr>
          <a:xfrm>
            <a:off x="2841567" y="4109234"/>
            <a:ext cx="9715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accent1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Signal Path</a:t>
            </a:r>
            <a:endParaRPr lang="en-US" b="0" dirty="0">
              <a:solidFill>
                <a:schemeClr val="accent1"/>
              </a:solidFill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A94A4F-97DC-E683-9BA5-86653B19B542}"/>
              </a:ext>
            </a:extLst>
          </p:cNvPr>
          <p:cNvSpPr txBox="1"/>
          <p:nvPr/>
        </p:nvSpPr>
        <p:spPr>
          <a:xfrm>
            <a:off x="709805" y="4781625"/>
            <a:ext cx="14418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effectLst/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Transmitter (TX)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2F6B6A-F259-45A6-B1C0-214113AEE9E7}"/>
              </a:ext>
            </a:extLst>
          </p:cNvPr>
          <p:cNvSpPr txBox="1"/>
          <p:nvPr/>
        </p:nvSpPr>
        <p:spPr>
          <a:xfrm>
            <a:off x="5215015" y="4781624"/>
            <a:ext cx="12341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Receiver (RX)</a:t>
            </a:r>
            <a:endParaRPr lang="en-US" b="0" dirty="0">
              <a:effectLst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0910C945-5D29-50CF-B31D-815E32F2CA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64D26999-EF5F-7BFB-2F7A-66F7FC545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44" y="3321034"/>
            <a:ext cx="4081712" cy="16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CC6CE63-C64A-E2B3-77E5-634850A29DEC}"/>
              </a:ext>
            </a:extLst>
          </p:cNvPr>
          <p:cNvSpPr txBox="1"/>
          <p:nvPr/>
        </p:nvSpPr>
        <p:spPr>
          <a:xfrm>
            <a:off x="8720891" y="3428999"/>
            <a:ext cx="10395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ED842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Subcarriers</a:t>
            </a:r>
            <a:endParaRPr lang="en-US" b="0" dirty="0">
              <a:effectLst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1B12AD40-6D21-DED5-ACAE-1A49F344F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6708" r="2764" b="5487"/>
          <a:stretch/>
        </p:blipFill>
        <p:spPr bwMode="auto">
          <a:xfrm>
            <a:off x="7828481" y="4935514"/>
            <a:ext cx="2702379" cy="117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98D238D-45D6-F3A8-9EE6-772E4E5BCDAD}"/>
              </a:ext>
            </a:extLst>
          </p:cNvPr>
          <p:cNvGrpSpPr/>
          <p:nvPr/>
        </p:nvGrpSpPr>
        <p:grpSpPr>
          <a:xfrm>
            <a:off x="6516236" y="1780194"/>
            <a:ext cx="4409310" cy="1542215"/>
            <a:chOff x="7078436" y="1731178"/>
            <a:chExt cx="4409310" cy="154221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691393F-1161-27A8-BF6E-39A8F38BA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1000" y="1731178"/>
              <a:ext cx="3486746" cy="154221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E32EFC-AB7F-F8CE-5A6C-E4CC18AF36FB}"/>
                </a:ext>
              </a:extLst>
            </p:cNvPr>
            <p:cNvSpPr txBox="1"/>
            <p:nvPr/>
          </p:nvSpPr>
          <p:spPr>
            <a:xfrm>
              <a:off x="7377903" y="1983364"/>
              <a:ext cx="7455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i="0" u="none" strike="noStrike" dirty="0">
                  <a:solidFill>
                    <a:srgbClr val="ED8428"/>
                  </a:solidFill>
                  <a:effectLst/>
                  <a:latin typeface="Gill Sans" panose="020B0502020104020203" pitchFamily="34" charset="-79"/>
                  <a:cs typeface="Gill Sans" panose="020B0502020104020203" pitchFamily="34" charset="-79"/>
                </a:rPr>
                <a:t>Activity</a:t>
              </a:r>
              <a:endParaRPr lang="en-US" b="0" dirty="0">
                <a:effectLst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DB1E6E-9243-443F-491E-65CCDD99B382}"/>
                </a:ext>
              </a:extLst>
            </p:cNvPr>
            <p:cNvSpPr txBox="1"/>
            <p:nvPr/>
          </p:nvSpPr>
          <p:spPr>
            <a:xfrm>
              <a:off x="7078436" y="2757486"/>
              <a:ext cx="10450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i="0" u="none" strike="noStrike" dirty="0">
                  <a:solidFill>
                    <a:srgbClr val="ED8428"/>
                  </a:solidFill>
                  <a:effectLst/>
                  <a:latin typeface="Gill Sans" panose="020B0502020104020203" pitchFamily="34" charset="-79"/>
                  <a:cs typeface="Gill Sans" panose="020B0502020104020203" pitchFamily="34" charset="-79"/>
                </a:rPr>
                <a:t>No Activity</a:t>
              </a:r>
              <a:endParaRPr lang="en-US" b="0" dirty="0">
                <a:effectLst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453B73A-DE33-D850-D89B-76F6C7C34FA2}"/>
              </a:ext>
            </a:extLst>
          </p:cNvPr>
          <p:cNvSpPr txBox="1"/>
          <p:nvPr/>
        </p:nvSpPr>
        <p:spPr>
          <a:xfrm>
            <a:off x="849268" y="3663359"/>
            <a:ext cx="549588" cy="261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effectLst/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pPr algn="ctr"/>
            <a:r>
              <a:rPr lang="en-US" sz="1100" dirty="0"/>
              <a:t>ESP32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0C8B8DD-2307-F5EA-05AB-A40C52B6D1C6}"/>
              </a:ext>
            </a:extLst>
          </p:cNvPr>
          <p:cNvSpPr txBox="1"/>
          <p:nvPr/>
        </p:nvSpPr>
        <p:spPr>
          <a:xfrm>
            <a:off x="5444238" y="3642664"/>
            <a:ext cx="549588" cy="261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effectLst/>
                <a:latin typeface="Gill Sans" panose="020B0502020104020203" pitchFamily="34" charset="-79"/>
                <a:cs typeface="Gill Sans" panose="020B0502020104020203" pitchFamily="34" charset="-79"/>
              </a:defRPr>
            </a:lvl1pPr>
          </a:lstStyle>
          <a:p>
            <a:pPr algn="ctr"/>
            <a:r>
              <a:rPr lang="en-US" sz="1100" dirty="0"/>
              <a:t>ESP32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E899D-637F-9F17-30CC-8BF24041FA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47" t="12966" r="14903" b="11326"/>
          <a:stretch/>
        </p:blipFill>
        <p:spPr>
          <a:xfrm rot="1762970">
            <a:off x="628938" y="3902070"/>
            <a:ext cx="1234849" cy="1013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47BD7-AA30-EC8C-7316-C380CD5081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47" t="12966" r="14903" b="11326"/>
          <a:stretch/>
        </p:blipFill>
        <p:spPr>
          <a:xfrm rot="1762970">
            <a:off x="5174830" y="3880381"/>
            <a:ext cx="1234849" cy="10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30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FA13-E895-CD4F-31C3-F8E7A50D2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D349F-D8AF-0E52-0AB5-5FEA3C962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3682999" cy="394887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Age: </a:t>
            </a:r>
          </a:p>
          <a:p>
            <a:pPr lvl="1"/>
            <a:r>
              <a:rPr lang="en-US" sz="2000" dirty="0"/>
              <a:t>Range: 55~77 years</a:t>
            </a:r>
          </a:p>
          <a:p>
            <a:pPr lvl="1"/>
            <a:r>
              <a:rPr lang="en-US" sz="2000" dirty="0"/>
              <a:t>Average: 67.3 years</a:t>
            </a:r>
          </a:p>
          <a:p>
            <a:r>
              <a:rPr lang="en-US" sz="2400" dirty="0"/>
              <a:t>Nine Participants</a:t>
            </a:r>
          </a:p>
          <a:p>
            <a:pPr lvl="1"/>
            <a:r>
              <a:rPr lang="en-US" sz="2000" dirty="0"/>
              <a:t>One African-American Male</a:t>
            </a:r>
          </a:p>
          <a:p>
            <a:pPr lvl="1"/>
            <a:r>
              <a:rPr lang="en-US" sz="2000" dirty="0"/>
              <a:t>Six African-American Females</a:t>
            </a:r>
          </a:p>
          <a:p>
            <a:pPr lvl="1"/>
            <a:r>
              <a:rPr lang="en-US" sz="2000" dirty="0"/>
              <a:t>Two White Females</a:t>
            </a:r>
          </a:p>
          <a:p>
            <a:r>
              <a:rPr lang="en-US" sz="2400" dirty="0"/>
              <a:t>A week long</a:t>
            </a:r>
          </a:p>
          <a:p>
            <a:pPr lvl="1"/>
            <a:r>
              <a:rPr lang="en-US" sz="2000" dirty="0"/>
              <a:t>First time real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E6574-8780-4D14-E7F6-B1B2D217E0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AA76F-BFD7-D12D-F5D1-DF4F487F2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810" y="1825625"/>
            <a:ext cx="3316955" cy="2115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2E593-C54B-AA56-8359-3E347922B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598" y="1908359"/>
            <a:ext cx="3316955" cy="2115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DB580-FF83-06AB-7205-DE8F0BC93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141" y="4329887"/>
            <a:ext cx="4047624" cy="2011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5C3BEA-3B5B-F1F4-48C7-0220ECF088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0599" y="3940785"/>
            <a:ext cx="3316955" cy="2401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619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D3B75-580B-E475-3DB5-5EC942B2E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1652B-0431-721A-2A49-29A1187985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061E3E-0B2C-6727-1831-A5BA1881B394}"/>
              </a:ext>
            </a:extLst>
          </p:cNvPr>
          <p:cNvGrpSpPr/>
          <p:nvPr/>
        </p:nvGrpSpPr>
        <p:grpSpPr>
          <a:xfrm>
            <a:off x="946789" y="2502074"/>
            <a:ext cx="1153802" cy="2402188"/>
            <a:chOff x="1444994" y="3429000"/>
            <a:chExt cx="1153802" cy="2402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EC6E84-2E22-0EDB-BC7F-1F0B893AD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47" t="12966" r="14903" b="11326"/>
            <a:stretch/>
          </p:blipFill>
          <p:spPr>
            <a:xfrm>
              <a:off x="1481588" y="3685232"/>
              <a:ext cx="907548" cy="74520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723585-5DED-C20A-F900-2E7146582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47" t="12966" r="14903" b="11326"/>
            <a:stretch/>
          </p:blipFill>
          <p:spPr>
            <a:xfrm>
              <a:off x="1481588" y="4042144"/>
              <a:ext cx="907548" cy="74520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2B2BE8-D023-0C7D-900F-44A0B80E1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947" t="12966" r="14903" b="11326"/>
            <a:stretch/>
          </p:blipFill>
          <p:spPr>
            <a:xfrm>
              <a:off x="1527960" y="5008149"/>
              <a:ext cx="907548" cy="74520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B721EC-4BF1-AE7A-06F2-A57F6CEB53A9}"/>
                </a:ext>
              </a:extLst>
            </p:cNvPr>
            <p:cNvSpPr txBox="1"/>
            <p:nvPr/>
          </p:nvSpPr>
          <p:spPr>
            <a:xfrm>
              <a:off x="1600061" y="4551079"/>
              <a:ext cx="2781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.</a:t>
              </a:r>
            </a:p>
            <a:p>
              <a:r>
                <a:rPr lang="en-US" sz="1000" b="1" dirty="0"/>
                <a:t>.</a:t>
              </a:r>
            </a:p>
            <a:p>
              <a:r>
                <a:rPr lang="en-US" sz="1000" b="1" dirty="0"/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A018DA-D0D9-F93B-4496-557B647DFF92}"/>
                </a:ext>
              </a:extLst>
            </p:cNvPr>
            <p:cNvSpPr txBox="1"/>
            <p:nvPr/>
          </p:nvSpPr>
          <p:spPr>
            <a:xfrm>
              <a:off x="1444994" y="3429000"/>
              <a:ext cx="112908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Array of ESP32s</a:t>
              </a:r>
              <a:endParaRPr lang="en-US" sz="900" b="1" baseline="-25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FD45D6-0380-CF34-83D1-FA5044C3AD77}"/>
                </a:ext>
              </a:extLst>
            </p:cNvPr>
            <p:cNvSpPr txBox="1"/>
            <p:nvPr/>
          </p:nvSpPr>
          <p:spPr>
            <a:xfrm>
              <a:off x="2220022" y="4211668"/>
              <a:ext cx="3502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E</a:t>
              </a:r>
              <a:r>
                <a:rPr lang="en-US" sz="1000" b="1" baseline="-25000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760A77-AF2D-3A19-2A5B-071B6810D745}"/>
                </a:ext>
              </a:extLst>
            </p:cNvPr>
            <p:cNvSpPr txBox="1"/>
            <p:nvPr/>
          </p:nvSpPr>
          <p:spPr>
            <a:xfrm>
              <a:off x="2199017" y="5116070"/>
              <a:ext cx="3502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E</a:t>
              </a:r>
              <a:r>
                <a:rPr lang="en-US" sz="1000" b="1" baseline="-25000" dirty="0"/>
                <a:t>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C0A6FC-A3F5-42BE-0BE1-F4186DF508EC}"/>
                </a:ext>
              </a:extLst>
            </p:cNvPr>
            <p:cNvSpPr/>
            <p:nvPr/>
          </p:nvSpPr>
          <p:spPr>
            <a:xfrm>
              <a:off x="1481587" y="3431002"/>
              <a:ext cx="1033309" cy="240018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093C8A-1E15-8EF2-29B0-ED64EE4C7945}"/>
                </a:ext>
              </a:extLst>
            </p:cNvPr>
            <p:cNvSpPr txBox="1"/>
            <p:nvPr/>
          </p:nvSpPr>
          <p:spPr>
            <a:xfrm>
              <a:off x="2205401" y="3843470"/>
              <a:ext cx="3933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E</a:t>
              </a:r>
              <a:r>
                <a:rPr lang="en-US" sz="1000" b="1" baseline="-25000" dirty="0"/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AD22974-62A0-D874-AF85-A602B40F5572}"/>
                </a:ext>
              </a:extLst>
            </p:cNvPr>
            <p:cNvSpPr txBox="1"/>
            <p:nvPr/>
          </p:nvSpPr>
          <p:spPr>
            <a:xfrm>
              <a:off x="1601155" y="4620554"/>
              <a:ext cx="27813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.</a:t>
              </a:r>
            </a:p>
            <a:p>
              <a:r>
                <a:rPr lang="en-US" sz="1000" b="1" dirty="0"/>
                <a:t>.</a:t>
              </a:r>
            </a:p>
            <a:p>
              <a:r>
                <a:rPr lang="en-US" sz="1000" b="1" dirty="0"/>
                <a:t>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93FD48-7F93-71FA-A0AA-4A539D27DE31}"/>
              </a:ext>
            </a:extLst>
          </p:cNvPr>
          <p:cNvGrpSpPr/>
          <p:nvPr/>
        </p:nvGrpSpPr>
        <p:grpSpPr>
          <a:xfrm>
            <a:off x="3101843" y="2179814"/>
            <a:ext cx="3819347" cy="3870565"/>
            <a:chOff x="3101843" y="1639041"/>
            <a:chExt cx="3819347" cy="38705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8C7A6C-773D-0D77-B9A5-216220919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64" t="5565"/>
            <a:stretch/>
          </p:blipFill>
          <p:spPr>
            <a:xfrm>
              <a:off x="3101843" y="1656170"/>
              <a:ext cx="3819347" cy="354565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49D752-104A-39E9-9299-5E14CD57E340}"/>
                </a:ext>
              </a:extLst>
            </p:cNvPr>
            <p:cNvSpPr txBox="1"/>
            <p:nvPr/>
          </p:nvSpPr>
          <p:spPr>
            <a:xfrm>
              <a:off x="3356977" y="5201829"/>
              <a:ext cx="1489510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Raspberry Pi 4B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8EA0AD-AEA3-56CF-347B-FDBB30597D85}"/>
                </a:ext>
              </a:extLst>
            </p:cNvPr>
            <p:cNvSpPr txBox="1"/>
            <p:nvPr/>
          </p:nvSpPr>
          <p:spPr>
            <a:xfrm>
              <a:off x="4010419" y="1639041"/>
              <a:ext cx="1151277" cy="73866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ArduCam</a:t>
              </a:r>
            </a:p>
            <a:p>
              <a:pPr algn="ctr"/>
              <a:r>
                <a:rPr lang="en-US" dirty="0"/>
                <a:t>With Casing</a:t>
              </a:r>
            </a:p>
            <a:p>
              <a:pPr algn="ctr"/>
              <a:r>
                <a:rPr lang="en-US" dirty="0"/>
                <a:t>&amp; Tripod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0B69B0-FBA9-311B-A874-188EE5554244}"/>
              </a:ext>
            </a:extLst>
          </p:cNvPr>
          <p:cNvGrpSpPr/>
          <p:nvPr/>
        </p:nvGrpSpPr>
        <p:grpSpPr>
          <a:xfrm>
            <a:off x="7718570" y="2175491"/>
            <a:ext cx="2247627" cy="1620719"/>
            <a:chOff x="7622646" y="1232840"/>
            <a:chExt cx="2247627" cy="16207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39608C-3562-66C6-F84C-D13A2DC5C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98053" y="1481339"/>
              <a:ext cx="1372220" cy="137222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DB64315-1376-FCC6-E14E-7E246C51CF47}"/>
                </a:ext>
              </a:extLst>
            </p:cNvPr>
            <p:cNvSpPr txBox="1"/>
            <p:nvPr/>
          </p:nvSpPr>
          <p:spPr>
            <a:xfrm>
              <a:off x="7622646" y="1232840"/>
              <a:ext cx="2146742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TP-Link </a:t>
              </a:r>
              <a:r>
                <a:rPr lang="en-US" dirty="0" err="1"/>
                <a:t>KasaSmart</a:t>
              </a:r>
              <a:r>
                <a:rPr lang="en-US" dirty="0"/>
                <a:t> Plug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A276B1-52FE-658A-D24D-DFB8B8D67333}"/>
              </a:ext>
            </a:extLst>
          </p:cNvPr>
          <p:cNvGrpSpPr/>
          <p:nvPr/>
        </p:nvGrpSpPr>
        <p:grpSpPr>
          <a:xfrm>
            <a:off x="7447632" y="4308921"/>
            <a:ext cx="3201517" cy="1530369"/>
            <a:chOff x="7447632" y="4308921"/>
            <a:chExt cx="3201517" cy="153036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E1FBAA5-930B-6D98-74F2-31D881AD0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0647" y="4308921"/>
              <a:ext cx="2045436" cy="1222592"/>
            </a:xfrm>
            <a:prstGeom prst="roundRect">
              <a:avLst>
                <a:gd name="adj" fmla="val 43004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30C1135-EE41-3311-0091-7D900DAA9190}"/>
                </a:ext>
              </a:extLst>
            </p:cNvPr>
            <p:cNvSpPr txBox="1"/>
            <p:nvPr/>
          </p:nvSpPr>
          <p:spPr>
            <a:xfrm>
              <a:off x="7447632" y="5531513"/>
              <a:ext cx="3201517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Verizon </a:t>
              </a:r>
              <a:r>
                <a:rPr lang="en-US" dirty="0" err="1"/>
                <a:t>Orbic</a:t>
              </a:r>
              <a:r>
                <a:rPr lang="en-US" dirty="0"/>
                <a:t> Speed 5G WiFi Hotspot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A2EB1608-C512-C772-9BAC-793BE5A6E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298" y="2607487"/>
            <a:ext cx="834637" cy="10036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534E197-A128-B4C0-B173-F7691A26CD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4123" y="4748589"/>
            <a:ext cx="943845" cy="755076"/>
          </a:xfrm>
          <a:prstGeom prst="rect">
            <a:avLst/>
          </a:prstGeom>
        </p:spPr>
      </p:pic>
      <p:sp>
        <p:nvSpPr>
          <p:cNvPr id="39" name="Left-Right Arrow 38">
            <a:extLst>
              <a:ext uri="{FF2B5EF4-FFF2-40B4-BE49-F238E27FC236}">
                <a16:creationId xmlns:a16="http://schemas.microsoft.com/office/drawing/2014/main" id="{4CC150E6-54F0-CB43-8FE8-C7FD5A598580}"/>
              </a:ext>
            </a:extLst>
          </p:cNvPr>
          <p:cNvSpPr/>
          <p:nvPr/>
        </p:nvSpPr>
        <p:spPr>
          <a:xfrm>
            <a:off x="2042401" y="4062700"/>
            <a:ext cx="1359406" cy="246221"/>
          </a:xfrm>
          <a:prstGeom prst="leftRightArrow">
            <a:avLst>
              <a:gd name="adj1" fmla="val 50000"/>
              <a:gd name="adj2" fmla="val 9392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Arrow 41">
            <a:extLst>
              <a:ext uri="{FF2B5EF4-FFF2-40B4-BE49-F238E27FC236}">
                <a16:creationId xmlns:a16="http://schemas.microsoft.com/office/drawing/2014/main" id="{DB11BAEE-B9DD-937B-DD98-B2A75316A3A4}"/>
              </a:ext>
            </a:extLst>
          </p:cNvPr>
          <p:cNvSpPr/>
          <p:nvPr/>
        </p:nvSpPr>
        <p:spPr>
          <a:xfrm>
            <a:off x="6496357" y="3050471"/>
            <a:ext cx="2146742" cy="304828"/>
          </a:xfrm>
          <a:prstGeom prst="leftArrow">
            <a:avLst>
              <a:gd name="adj1" fmla="val 43549"/>
              <a:gd name="adj2" fmla="val 8075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Left-Right Arrow 42">
            <a:extLst>
              <a:ext uri="{FF2B5EF4-FFF2-40B4-BE49-F238E27FC236}">
                <a16:creationId xmlns:a16="http://schemas.microsoft.com/office/drawing/2014/main" id="{BFA66C9A-E6DE-141C-658E-9F0DBBC06275}"/>
              </a:ext>
            </a:extLst>
          </p:cNvPr>
          <p:cNvSpPr/>
          <p:nvPr/>
        </p:nvSpPr>
        <p:spPr>
          <a:xfrm>
            <a:off x="10146083" y="5003016"/>
            <a:ext cx="758040" cy="246221"/>
          </a:xfrm>
          <a:prstGeom prst="leftRightArrow">
            <a:avLst>
              <a:gd name="adj1" fmla="val 50000"/>
              <a:gd name="adj2" fmla="val 9392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Left-Right Arrow 43">
            <a:extLst>
              <a:ext uri="{FF2B5EF4-FFF2-40B4-BE49-F238E27FC236}">
                <a16:creationId xmlns:a16="http://schemas.microsoft.com/office/drawing/2014/main" id="{4DAD3ED8-F50E-C312-FE58-DA176916B7DC}"/>
              </a:ext>
            </a:extLst>
          </p:cNvPr>
          <p:cNvSpPr/>
          <p:nvPr/>
        </p:nvSpPr>
        <p:spPr>
          <a:xfrm>
            <a:off x="4866156" y="5659633"/>
            <a:ext cx="2581475" cy="246221"/>
          </a:xfrm>
          <a:prstGeom prst="leftRightArrow">
            <a:avLst>
              <a:gd name="adj1" fmla="val 50000"/>
              <a:gd name="adj2" fmla="val 9392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Arrow 44">
            <a:extLst>
              <a:ext uri="{FF2B5EF4-FFF2-40B4-BE49-F238E27FC236}">
                <a16:creationId xmlns:a16="http://schemas.microsoft.com/office/drawing/2014/main" id="{C8F912D0-6414-8F3A-6D01-F2018D94AEFB}"/>
              </a:ext>
            </a:extLst>
          </p:cNvPr>
          <p:cNvSpPr/>
          <p:nvPr/>
        </p:nvSpPr>
        <p:spPr>
          <a:xfrm>
            <a:off x="9865311" y="3095239"/>
            <a:ext cx="1073371" cy="304828"/>
          </a:xfrm>
          <a:prstGeom prst="leftArrow">
            <a:avLst>
              <a:gd name="adj1" fmla="val 43549"/>
              <a:gd name="adj2" fmla="val 8075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05184472-6CEF-9970-DC0E-7E2B996D8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419" y="1326486"/>
            <a:ext cx="10616381" cy="370708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dirty="0"/>
              <a:t>System Components At The Participant’s Home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2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4645-040C-99EB-5C1B-05D9DAC2A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27F76-99AE-5FF3-4EE3-53FC7611A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877" y="1310639"/>
            <a:ext cx="10515600" cy="37342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dirty="0"/>
              <a:t>Remote Live Monitoring &amp; Health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C8AF9-5A66-0A3F-7492-F55D900328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84F42B-6EDB-F8FA-C8F5-48A8260B6235}"/>
              </a:ext>
            </a:extLst>
          </p:cNvPr>
          <p:cNvSpPr txBox="1"/>
          <p:nvPr/>
        </p:nvSpPr>
        <p:spPr>
          <a:xfrm>
            <a:off x="1825979" y="3281688"/>
            <a:ext cx="2781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defTabSz="457200">
              <a:buClrTx/>
              <a:buFontTx/>
              <a:buNone/>
            </a:pPr>
            <a:r>
              <a:rPr lang="en-US" sz="1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defTabSz="457200">
              <a:buClrTx/>
              <a:buFontTx/>
              <a:buNone/>
            </a:pPr>
            <a:r>
              <a:rPr lang="en-US" sz="1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1A0B65-0D14-AED7-E07B-6B161ED64DF9}"/>
              </a:ext>
            </a:extLst>
          </p:cNvPr>
          <p:cNvSpPr txBox="1"/>
          <p:nvPr/>
        </p:nvSpPr>
        <p:spPr>
          <a:xfrm>
            <a:off x="1840743" y="3359730"/>
            <a:ext cx="1525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defTabSz="457200">
              <a:buClrTx/>
              <a:buFontTx/>
              <a:buNone/>
            </a:pPr>
            <a:r>
              <a:rPr lang="en-US" sz="1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defTabSz="457200">
              <a:buClrTx/>
              <a:buFontTx/>
              <a:buNone/>
            </a:pPr>
            <a:r>
              <a:rPr lang="en-US" sz="1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F2922FFA-4A54-97EF-FB78-167195457385}"/>
              </a:ext>
            </a:extLst>
          </p:cNvPr>
          <p:cNvSpPr/>
          <p:nvPr/>
        </p:nvSpPr>
        <p:spPr>
          <a:xfrm flipH="1">
            <a:off x="2594130" y="2404151"/>
            <a:ext cx="193254" cy="1930412"/>
          </a:xfrm>
          <a:prstGeom prst="leftBrace">
            <a:avLst>
              <a:gd name="adj1" fmla="val 97341"/>
              <a:gd name="adj2" fmla="val 48962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7C37630-13BF-6B1A-2CEE-82F2F2212017}"/>
              </a:ext>
            </a:extLst>
          </p:cNvPr>
          <p:cNvSpPr/>
          <p:nvPr/>
        </p:nvSpPr>
        <p:spPr>
          <a:xfrm>
            <a:off x="936523" y="2389606"/>
            <a:ext cx="1643123" cy="1956390"/>
          </a:xfrm>
          <a:prstGeom prst="rect">
            <a:avLst/>
          </a:prstGeom>
          <a:noFill/>
          <a:ln w="285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69755F-FEC4-34E8-2D7E-4170D81CBE27}"/>
              </a:ext>
            </a:extLst>
          </p:cNvPr>
          <p:cNvSpPr txBox="1"/>
          <p:nvPr/>
        </p:nvSpPr>
        <p:spPr>
          <a:xfrm rot="16200000">
            <a:off x="142994" y="3183134"/>
            <a:ext cx="1956390" cy="36933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 Home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898D4FD-BC66-C5C2-3EA9-80670B97642D}"/>
              </a:ext>
            </a:extLst>
          </p:cNvPr>
          <p:cNvSpPr/>
          <p:nvPr/>
        </p:nvSpPr>
        <p:spPr>
          <a:xfrm>
            <a:off x="2561059" y="2415292"/>
            <a:ext cx="45719" cy="1889358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D8850D4-0C2D-6D1F-20A6-C735AB62EAA3}"/>
              </a:ext>
            </a:extLst>
          </p:cNvPr>
          <p:cNvSpPr/>
          <p:nvPr/>
        </p:nvSpPr>
        <p:spPr>
          <a:xfrm>
            <a:off x="1364986" y="2447482"/>
            <a:ext cx="1256276" cy="382772"/>
          </a:xfrm>
          <a:prstGeom prst="round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Pi Set #1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8D2B51E-56B2-35BD-39AE-5E02811F4A82}"/>
              </a:ext>
            </a:extLst>
          </p:cNvPr>
          <p:cNvSpPr/>
          <p:nvPr/>
        </p:nvSpPr>
        <p:spPr>
          <a:xfrm>
            <a:off x="1364986" y="2986308"/>
            <a:ext cx="1256276" cy="382772"/>
          </a:xfrm>
          <a:prstGeom prst="round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Pi Set #2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4F57F4D-ACEB-52CF-FF5D-E5294AC5F2DF}"/>
              </a:ext>
            </a:extLst>
          </p:cNvPr>
          <p:cNvSpPr/>
          <p:nvPr/>
        </p:nvSpPr>
        <p:spPr>
          <a:xfrm>
            <a:off x="1364985" y="3909352"/>
            <a:ext cx="1256276" cy="382772"/>
          </a:xfrm>
          <a:prstGeom prst="round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Pi Set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#n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8D1562D-3B92-CFD8-E386-0C6B2F808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531" y="2722971"/>
            <a:ext cx="1562787" cy="1250229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84333D8-CE78-8858-6EDC-CD0E51A0A658}"/>
              </a:ext>
            </a:extLst>
          </p:cNvPr>
          <p:cNvCxnSpPr>
            <a:cxnSpLocks/>
            <a:endCxn id="49" idx="1"/>
          </p:cNvCxnSpPr>
          <p:nvPr/>
        </p:nvCxnSpPr>
        <p:spPr>
          <a:xfrm flipV="1">
            <a:off x="2797216" y="3348086"/>
            <a:ext cx="533315" cy="4753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C212A28C-F57C-A1CD-3D3E-3D3F2588FD1D}"/>
              </a:ext>
            </a:extLst>
          </p:cNvPr>
          <p:cNvSpPr/>
          <p:nvPr/>
        </p:nvSpPr>
        <p:spPr>
          <a:xfrm>
            <a:off x="3173506" y="3982887"/>
            <a:ext cx="1876835" cy="382772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Internet/Cloud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9CD9CFA-B9A5-71A8-138A-1FD7B1CF635C}"/>
              </a:ext>
            </a:extLst>
          </p:cNvPr>
          <p:cNvSpPr/>
          <p:nvPr/>
        </p:nvSpPr>
        <p:spPr>
          <a:xfrm>
            <a:off x="5677113" y="2414351"/>
            <a:ext cx="2190024" cy="1956390"/>
          </a:xfrm>
          <a:prstGeom prst="rect">
            <a:avLst/>
          </a:prstGeom>
          <a:noFill/>
          <a:ln w="28575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57465C96-A566-EE62-E5DF-406C69FD89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071" b="29920"/>
          <a:stretch/>
        </p:blipFill>
        <p:spPr>
          <a:xfrm>
            <a:off x="5699824" y="2589185"/>
            <a:ext cx="1559442" cy="329291"/>
          </a:xfrm>
          <a:prstGeom prst="rect">
            <a:avLst/>
          </a:prstGeom>
        </p:spPr>
      </p:pic>
      <p:sp>
        <p:nvSpPr>
          <p:cNvPr id="66" name="Left Brace 65">
            <a:extLst>
              <a:ext uri="{FF2B5EF4-FFF2-40B4-BE49-F238E27FC236}">
                <a16:creationId xmlns:a16="http://schemas.microsoft.com/office/drawing/2014/main" id="{859269D9-E130-0437-8D78-AC321151709F}"/>
              </a:ext>
            </a:extLst>
          </p:cNvPr>
          <p:cNvSpPr/>
          <p:nvPr/>
        </p:nvSpPr>
        <p:spPr>
          <a:xfrm>
            <a:off x="5462203" y="2418973"/>
            <a:ext cx="212483" cy="1930412"/>
          </a:xfrm>
          <a:prstGeom prst="leftBrace">
            <a:avLst>
              <a:gd name="adj1" fmla="val 97341"/>
              <a:gd name="adj2" fmla="val 48962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6E4A62D-96DB-DFDB-9302-5266CD4406E7}"/>
              </a:ext>
            </a:extLst>
          </p:cNvPr>
          <p:cNvCxnSpPr>
            <a:cxnSpLocks/>
            <a:stCxn id="66" idx="1"/>
          </p:cNvCxnSpPr>
          <p:nvPr/>
        </p:nvCxnSpPr>
        <p:spPr>
          <a:xfrm flipH="1">
            <a:off x="4893318" y="3364141"/>
            <a:ext cx="568885" cy="1019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EC760C5-D579-AD58-E949-3EBF1BF482BB}"/>
              </a:ext>
            </a:extLst>
          </p:cNvPr>
          <p:cNvGrpSpPr/>
          <p:nvPr/>
        </p:nvGrpSpPr>
        <p:grpSpPr>
          <a:xfrm>
            <a:off x="5699824" y="3142469"/>
            <a:ext cx="1858481" cy="383259"/>
            <a:chOff x="5699824" y="3142469"/>
            <a:chExt cx="1858481" cy="383259"/>
          </a:xfrm>
        </p:grpSpPr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55EEE352-D39B-D515-857D-BEED8E3F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824" y="3142469"/>
              <a:ext cx="370457" cy="370457"/>
            </a:xfrm>
            <a:prstGeom prst="rect">
              <a:avLst/>
            </a:prstGeom>
          </p:spPr>
        </p:pic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1607262-1546-4652-30C8-F4678F2C96AB}"/>
                </a:ext>
              </a:extLst>
            </p:cNvPr>
            <p:cNvSpPr/>
            <p:nvPr/>
          </p:nvSpPr>
          <p:spPr>
            <a:xfrm>
              <a:off x="6073544" y="3142956"/>
              <a:ext cx="1484761" cy="382772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KasaSmart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CFB9409-E2F2-C077-3F01-BEC56305BAE5}"/>
              </a:ext>
            </a:extLst>
          </p:cNvPr>
          <p:cNvGrpSpPr/>
          <p:nvPr/>
        </p:nvGrpSpPr>
        <p:grpSpPr>
          <a:xfrm>
            <a:off x="5710077" y="3806508"/>
            <a:ext cx="2262470" cy="382772"/>
            <a:chOff x="5710077" y="3806508"/>
            <a:chExt cx="2262470" cy="38277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F90C77C-D578-F827-64CF-28DA64755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547" t="30698" r="24130" b="31473"/>
            <a:stretch/>
          </p:blipFill>
          <p:spPr>
            <a:xfrm>
              <a:off x="5710077" y="3854613"/>
              <a:ext cx="446748" cy="329291"/>
            </a:xfrm>
            <a:prstGeom prst="rect">
              <a:avLst/>
            </a:prstGeom>
          </p:spPr>
        </p:pic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6E1E29D0-CCB6-7942-339A-528647FCD5D2}"/>
                </a:ext>
              </a:extLst>
            </p:cNvPr>
            <p:cNvSpPr/>
            <p:nvPr/>
          </p:nvSpPr>
          <p:spPr>
            <a:xfrm>
              <a:off x="6095712" y="3806508"/>
              <a:ext cx="1876835" cy="382772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Discord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081DB89B-D152-CE90-7EC4-B267C2327265}"/>
              </a:ext>
            </a:extLst>
          </p:cNvPr>
          <p:cNvSpPr txBox="1"/>
          <p:nvPr/>
        </p:nvSpPr>
        <p:spPr>
          <a:xfrm rot="16200000">
            <a:off x="6704275" y="3207879"/>
            <a:ext cx="1956390" cy="36933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 End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FA8D35AD-F7ED-E4DC-E43A-97AA5773901C}"/>
              </a:ext>
            </a:extLst>
          </p:cNvPr>
          <p:cNvSpPr/>
          <p:nvPr/>
        </p:nvSpPr>
        <p:spPr>
          <a:xfrm>
            <a:off x="5662620" y="2439091"/>
            <a:ext cx="45719" cy="1889358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56F85F9-EBCF-7A51-5CBD-CC9B8426132A}"/>
              </a:ext>
            </a:extLst>
          </p:cNvPr>
          <p:cNvGrpSpPr/>
          <p:nvPr/>
        </p:nvGrpSpPr>
        <p:grpSpPr>
          <a:xfrm>
            <a:off x="8428023" y="1690688"/>
            <a:ext cx="3239316" cy="1562301"/>
            <a:chOff x="8428023" y="1690688"/>
            <a:chExt cx="3239316" cy="1562301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A8D3399-7DCF-DA3C-C214-2066D7C96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2071" b="29920"/>
            <a:stretch/>
          </p:blipFill>
          <p:spPr>
            <a:xfrm>
              <a:off x="8428023" y="1690688"/>
              <a:ext cx="1559442" cy="32929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CBE54A2-B5AA-4E8D-5FD3-8EDD10C31DD5}"/>
                </a:ext>
              </a:extLst>
            </p:cNvPr>
            <p:cNvSpPr txBox="1"/>
            <p:nvPr/>
          </p:nvSpPr>
          <p:spPr>
            <a:xfrm>
              <a:off x="8428023" y="2083438"/>
              <a:ext cx="32393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dirty="0">
                  <a:effectLst/>
                  <a:latin typeface="Helvetica" pitchFamily="2" charset="0"/>
                </a:rPr>
                <a:t>Software defined mesh VPN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dirty="0">
                  <a:latin typeface="Helvetica" pitchFamily="2" charset="0"/>
                </a:rPr>
                <a:t>End-to-end Encrypted Remote Connection using Wire-Guard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dirty="0">
                  <a:effectLst/>
                  <a:latin typeface="Helvetica" pitchFamily="2" charset="0"/>
                </a:rPr>
                <a:t>Enables Remote SSH Connections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1F6D5F5-F7F0-8136-4E57-B82511E1C192}"/>
              </a:ext>
            </a:extLst>
          </p:cNvPr>
          <p:cNvGrpSpPr/>
          <p:nvPr/>
        </p:nvGrpSpPr>
        <p:grpSpPr>
          <a:xfrm>
            <a:off x="8423903" y="3292725"/>
            <a:ext cx="3239316" cy="893677"/>
            <a:chOff x="8423903" y="3292725"/>
            <a:chExt cx="3239316" cy="893677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87C63FA-0F12-F1AB-0B20-8F802ECA0456}"/>
                </a:ext>
              </a:extLst>
            </p:cNvPr>
            <p:cNvGrpSpPr/>
            <p:nvPr/>
          </p:nvGrpSpPr>
          <p:grpSpPr>
            <a:xfrm>
              <a:off x="8436443" y="3292725"/>
              <a:ext cx="1858481" cy="383259"/>
              <a:chOff x="8566521" y="3650230"/>
              <a:chExt cx="1858481" cy="383259"/>
            </a:xfrm>
          </p:grpSpPr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BD2BC3AC-3DBE-4835-78AB-61C6013A3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566521" y="3650230"/>
                <a:ext cx="370457" cy="370457"/>
              </a:xfrm>
              <a:prstGeom prst="rect">
                <a:avLst/>
              </a:prstGeom>
            </p:spPr>
          </p:pic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5B908669-AB74-C628-3916-1AE6DCD3CFB1}"/>
                  </a:ext>
                </a:extLst>
              </p:cNvPr>
              <p:cNvSpPr/>
              <p:nvPr/>
            </p:nvSpPr>
            <p:spPr>
              <a:xfrm>
                <a:off x="8940241" y="3650717"/>
                <a:ext cx="1484761" cy="382772"/>
              </a:xfrm>
              <a:prstGeom prst="roundRect">
                <a:avLst/>
              </a:prstGeom>
              <a:noFill/>
              <a:ln w="285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KasaSmart</a:t>
                </a:r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D97FB41-939B-846F-196D-1E73F89764CD}"/>
                </a:ext>
              </a:extLst>
            </p:cNvPr>
            <p:cNvSpPr txBox="1"/>
            <p:nvPr/>
          </p:nvSpPr>
          <p:spPr>
            <a:xfrm>
              <a:off x="8423903" y="3663182"/>
              <a:ext cx="32393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dirty="0"/>
                <a:t>Remotely Switch Power On/Off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dirty="0"/>
                <a:t>Reboots a faulty part of the system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4FFA0B5-E974-3CE4-DBD5-904B0F95A976}"/>
              </a:ext>
            </a:extLst>
          </p:cNvPr>
          <p:cNvGrpSpPr/>
          <p:nvPr/>
        </p:nvGrpSpPr>
        <p:grpSpPr>
          <a:xfrm>
            <a:off x="8398018" y="4518012"/>
            <a:ext cx="3253778" cy="1415016"/>
            <a:chOff x="8398018" y="4518012"/>
            <a:chExt cx="3253778" cy="1415016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97C374EC-1FD9-4DAB-970A-EF949769E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4547" t="30698" r="24130" b="31473"/>
            <a:stretch/>
          </p:blipFill>
          <p:spPr>
            <a:xfrm>
              <a:off x="8398018" y="4566117"/>
              <a:ext cx="446748" cy="329291"/>
            </a:xfrm>
            <a:prstGeom prst="rect">
              <a:avLst/>
            </a:prstGeom>
          </p:spPr>
        </p:pic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00AF4B3C-1676-20F8-AC01-58943E14330D}"/>
                </a:ext>
              </a:extLst>
            </p:cNvPr>
            <p:cNvSpPr/>
            <p:nvPr/>
          </p:nvSpPr>
          <p:spPr>
            <a:xfrm>
              <a:off x="8783653" y="4518012"/>
              <a:ext cx="1876835" cy="382772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Discord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3CF7F1F-7F79-6EDA-2A1D-99926DA4A204}"/>
                </a:ext>
              </a:extLst>
            </p:cNvPr>
            <p:cNvSpPr txBox="1"/>
            <p:nvPr/>
          </p:nvSpPr>
          <p:spPr>
            <a:xfrm>
              <a:off x="8412480" y="4978921"/>
              <a:ext cx="32393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dirty="0"/>
                <a:t>Reports data collection summary periodically to a webhook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dirty="0"/>
                <a:t>Proactive resolution to a potential issue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03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3" grpId="0" animBg="1"/>
      <p:bldP spid="44" grpId="0" animBg="1"/>
      <p:bldP spid="45" grpId="0" animBg="1"/>
      <p:bldP spid="51" grpId="0"/>
      <p:bldP spid="62" grpId="0" animBg="1"/>
      <p:bldP spid="66" grpId="0" animBg="1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8282D-EA88-999D-031F-E82BC8ED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547B5-E8BD-B679-9F78-34BDFBB40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Unexpected Person</a:t>
            </a:r>
          </a:p>
          <a:p>
            <a:pPr lvl="1"/>
            <a:r>
              <a:rPr lang="en-US" dirty="0"/>
              <a:t>Pets</a:t>
            </a:r>
          </a:p>
          <a:p>
            <a:pPr lvl="1"/>
            <a:r>
              <a:rPr lang="en-US" dirty="0"/>
              <a:t>Device Positioning</a:t>
            </a:r>
          </a:p>
          <a:p>
            <a:pPr lvl="1"/>
            <a:r>
              <a:rPr lang="en-US" dirty="0"/>
              <a:t>Device Heating</a:t>
            </a:r>
          </a:p>
          <a:p>
            <a:pPr lvl="1"/>
            <a:r>
              <a:rPr lang="en-US" dirty="0"/>
              <a:t>Heaters &amp; Fans</a:t>
            </a:r>
          </a:p>
          <a:p>
            <a:pPr lvl="1"/>
            <a:r>
              <a:rPr lang="en-US" dirty="0"/>
              <a:t>Maintenance Emergency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10273-5B11-7FAE-5E9C-092575D9C1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CA7D88-A438-2A6C-F036-7F4CA6EA4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823" y="1690688"/>
            <a:ext cx="4670977" cy="38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8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A938-1424-8D9F-4672-2BE82D55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 (Annotations)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1D96E-E090-AA78-E3DC-9A465CF781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21C0B-04E6-906D-4E7D-D628F79CB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88927"/>
            <a:ext cx="6166260" cy="32801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820368B-3F51-8FF4-A92F-A4FE02BB666E}"/>
              </a:ext>
            </a:extLst>
          </p:cNvPr>
          <p:cNvSpPr/>
          <p:nvPr/>
        </p:nvSpPr>
        <p:spPr>
          <a:xfrm>
            <a:off x="4971379" y="2003898"/>
            <a:ext cx="2033081" cy="21303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161F8-F089-6286-A49D-96FBC6D3C6E6}"/>
              </a:ext>
            </a:extLst>
          </p:cNvPr>
          <p:cNvSpPr txBox="1"/>
          <p:nvPr/>
        </p:nvSpPr>
        <p:spPr>
          <a:xfrm>
            <a:off x="7315200" y="2065082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Kitchen Activity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67EA48D0-5B2E-BA9C-F356-3884829CF60D}"/>
              </a:ext>
            </a:extLst>
          </p:cNvPr>
          <p:cNvCxnSpPr>
            <a:cxnSpLocks/>
            <a:stCxn id="7" idx="2"/>
          </p:cNvCxnSpPr>
          <p:nvPr/>
        </p:nvCxnSpPr>
        <p:spPr>
          <a:xfrm rot="5400000">
            <a:off x="7162058" y="2215262"/>
            <a:ext cx="696219" cy="1011412"/>
          </a:xfrm>
          <a:prstGeom prst="curvedConnector2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06408B7-1B13-6B1C-F3C8-E8453E72C711}"/>
              </a:ext>
            </a:extLst>
          </p:cNvPr>
          <p:cNvSpPr txBox="1"/>
          <p:nvPr/>
        </p:nvSpPr>
        <p:spPr>
          <a:xfrm>
            <a:off x="7315200" y="3869589"/>
            <a:ext cx="435888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But, wait ...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9 participants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7 days of video data (on average)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12 hours a day recording</a:t>
            </a:r>
          </a:p>
          <a:p>
            <a:r>
              <a:rPr lang="en-US" sz="1800" dirty="0">
                <a:solidFill>
                  <a:srgbClr val="FF0000"/>
                </a:solidFill>
              </a:rPr>
              <a:t>= </a:t>
            </a:r>
            <a:r>
              <a:rPr lang="en-US" sz="1800" b="1" dirty="0">
                <a:solidFill>
                  <a:srgbClr val="FF0000"/>
                </a:solidFill>
              </a:rPr>
              <a:t>756 hours</a:t>
            </a:r>
            <a:r>
              <a:rPr lang="en-US" sz="1800" dirty="0">
                <a:solidFill>
                  <a:srgbClr val="FF0000"/>
                </a:solidFill>
              </a:rPr>
              <a:t> of video recording to check!</a:t>
            </a:r>
          </a:p>
        </p:txBody>
      </p:sp>
    </p:spTree>
    <p:extLst>
      <p:ext uri="{BB962C8B-B14F-4D97-AF65-F5344CB8AC3E}">
        <p14:creationId xmlns:p14="http://schemas.microsoft.com/office/powerpoint/2010/main" val="88424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1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3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0.4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6.3|2.4|18.5|8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11263</TotalTime>
  <Words>2645</Words>
  <Application>Microsoft Macintosh PowerPoint</Application>
  <PresentationFormat>Widescreen</PresentationFormat>
  <Paragraphs>403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Gill Sans</vt:lpstr>
      <vt:lpstr>Helvetica</vt:lpstr>
      <vt:lpstr>Open Sans</vt:lpstr>
      <vt:lpstr>Roboto</vt:lpstr>
      <vt:lpstr>Wingdings</vt:lpstr>
      <vt:lpstr>Office Theme</vt:lpstr>
      <vt:lpstr>Custom Design</vt:lpstr>
      <vt:lpstr>1_Custom Design</vt:lpstr>
      <vt:lpstr>3_Custom Design</vt:lpstr>
      <vt:lpstr>2_Custom Design</vt:lpstr>
      <vt:lpstr> Wireless Sensing-based Daily Activity Tracking System Deployment in Low-Income Senior Housing Environments</vt:lpstr>
      <vt:lpstr>Subjects &amp; Objective</vt:lpstr>
      <vt:lpstr>Solution: WiFi Sensing</vt:lpstr>
      <vt:lpstr>Solution: WiFi Sensing</vt:lpstr>
      <vt:lpstr>Data Collection</vt:lpstr>
      <vt:lpstr>Deployment</vt:lpstr>
      <vt:lpstr>Deployment</vt:lpstr>
      <vt:lpstr>Deployment</vt:lpstr>
      <vt:lpstr>Post-processing (Annotations)</vt:lpstr>
      <vt:lpstr>ML Model Development</vt:lpstr>
      <vt:lpstr>ML Model Development</vt:lpstr>
      <vt:lpstr>Evaluation</vt:lpstr>
      <vt:lpstr>Future Works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Wi-PT: Wi-PT: Wireless Sensing based Low-cost Physical Rehabilitation Tracking</dc:title>
  <dc:creator>Microsoft Office User</dc:creator>
  <cp:lastModifiedBy>Microsoft Office User</cp:lastModifiedBy>
  <cp:revision>155</cp:revision>
  <dcterms:created xsi:type="dcterms:W3CDTF">2020-10-15T17:10:46Z</dcterms:created>
  <dcterms:modified xsi:type="dcterms:W3CDTF">2024-11-19T02:48:21Z</dcterms:modified>
</cp:coreProperties>
</file>