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0" r:id="rId2"/>
    <p:sldMasterId id="2147483672" r:id="rId3"/>
    <p:sldMasterId id="2147483675" r:id="rId4"/>
    <p:sldMasterId id="2147483677" r:id="rId5"/>
  </p:sldMasterIdLst>
  <p:notesMasterIdLst>
    <p:notesMasterId r:id="rId21"/>
  </p:notesMasterIdLst>
  <p:sldIdLst>
    <p:sldId id="257" r:id="rId6"/>
    <p:sldId id="258" r:id="rId7"/>
    <p:sldId id="259" r:id="rId8"/>
    <p:sldId id="260" r:id="rId9"/>
    <p:sldId id="264" r:id="rId10"/>
    <p:sldId id="261" r:id="rId11"/>
    <p:sldId id="263" r:id="rId12"/>
    <p:sldId id="262" r:id="rId13"/>
    <p:sldId id="265" r:id="rId14"/>
    <p:sldId id="266" r:id="rId15"/>
    <p:sldId id="267" r:id="rId16"/>
    <p:sldId id="268" r:id="rId17"/>
    <p:sldId id="269" r:id="rId18"/>
    <p:sldId id="270" r:id="rId19"/>
    <p:sldId id="271"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hiLoK3G1OaZXD/Blgl9kio1mlS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3"/>
    <p:restoredTop sz="81156"/>
  </p:normalViewPr>
  <p:slideViewPr>
    <p:cSldViewPr snapToGrid="0">
      <p:cViewPr varScale="1">
        <p:scale>
          <a:sx n="102" d="100"/>
          <a:sy n="102" d="100"/>
        </p:scale>
        <p:origin x="16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am Md Touhiduzzaman, a Ph.D. Student at the Department of Computer Science of Virginia Commonwealth University (VCU).</a:t>
            </a:r>
          </a:p>
          <a:p>
            <a:pPr marL="0" lvl="0" indent="0" algn="l" rtl="0">
              <a:spcBef>
                <a:spcPts val="0"/>
              </a:spcBef>
              <a:spcAft>
                <a:spcPts val="0"/>
              </a:spcAft>
              <a:buNone/>
            </a:pPr>
            <a:r>
              <a:rPr lang="en-US" dirty="0"/>
              <a:t>I am about to present our research work, titled “Wi-PT: …”.</a:t>
            </a:r>
          </a:p>
          <a:p>
            <a:pPr marL="0" lvl="0" indent="0" algn="l" rtl="0">
              <a:spcBef>
                <a:spcPts val="0"/>
              </a:spcBef>
              <a:spcAft>
                <a:spcPts val="0"/>
              </a:spcAft>
              <a:buNone/>
            </a:pPr>
            <a:r>
              <a:rPr lang="en-US" dirty="0"/>
              <a:t>Besides of myself, this paper is authored by Steven M. Hernandez, Dr. Peter E. </a:t>
            </a:r>
            <a:r>
              <a:rPr lang="en-US" dirty="0" err="1"/>
              <a:t>Pidcoe</a:t>
            </a:r>
            <a:r>
              <a:rPr lang="en-US" dirty="0"/>
              <a:t> and Dr. </a:t>
            </a:r>
            <a:r>
              <a:rPr lang="en-US" dirty="0" err="1"/>
              <a:t>Eyuphan</a:t>
            </a:r>
            <a:r>
              <a:rPr lang="en-US" dirty="0"/>
              <a:t> </a:t>
            </a:r>
            <a:r>
              <a:rPr lang="en-US" dirty="0" err="1"/>
              <a:t>Bulut</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of us are from the Dept. of Computer Science, except Dr. </a:t>
            </a:r>
            <a:r>
              <a:rPr lang="en-US" dirty="0" err="1"/>
              <a:t>Pidcoe</a:t>
            </a:r>
            <a:r>
              <a:rPr lang="en-US" dirty="0"/>
              <a:t>, who is from the Dept. of Physical Therapy of the same university, VCU.</a:t>
            </a:r>
            <a:endParaRPr dirty="0"/>
          </a:p>
        </p:txBody>
      </p:sp>
      <p:sp>
        <p:nvSpPr>
          <p:cNvPr id="213" name="Google Shape;21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Classification of the 3 finger-movements, as shown in the GIFs on the bottom-right side, is found to be even more successful.</a:t>
            </a:r>
          </a:p>
          <a:p>
            <a:r>
              <a:rPr lang="en-US" dirty="0"/>
              <a:t>The accuracy in this case is 97.13%.</a:t>
            </a:r>
          </a:p>
          <a:p>
            <a:r>
              <a:rPr lang="en-US" dirty="0"/>
              <a:t>Here, we stationed the Tx-Rx pair horizontally along the palm at a distance of 60 cm.</a:t>
            </a:r>
          </a:p>
        </p:txBody>
      </p:sp>
    </p:spTree>
    <p:extLst>
      <p:ext uri="{BB962C8B-B14F-4D97-AF65-F5344CB8AC3E}">
        <p14:creationId xmlns:p14="http://schemas.microsoft.com/office/powerpoint/2010/main" val="243990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a whole-body movement experiment, we considered 5 actions, like – raising up-down the left arm, right arm, left leg and right leg, along with the jumping jack action.</a:t>
            </a:r>
          </a:p>
          <a:p>
            <a:r>
              <a:rPr lang="en-US" dirty="0"/>
              <a:t>We used one Tx-Rx pair horizontally along the eye level.</a:t>
            </a:r>
          </a:p>
          <a:p>
            <a:r>
              <a:rPr lang="en-US" dirty="0"/>
              <a:t>The pair had a 2.4m distance in between and from front-to-back of the volunteer in this study.</a:t>
            </a:r>
          </a:p>
          <a:p>
            <a:endParaRPr lang="en-US" dirty="0"/>
          </a:p>
          <a:p>
            <a:r>
              <a:rPr lang="en-US" dirty="0"/>
              <a:t>For leg and jumping-jack movements, the accuracies were pretty convincing.</a:t>
            </a:r>
          </a:p>
          <a:p>
            <a:r>
              <a:rPr lang="en-US" dirty="0"/>
              <a:t>But the arm-movements were found to be confusing with the counter-side’s leg movement.</a:t>
            </a:r>
          </a:p>
          <a:p>
            <a:r>
              <a:rPr lang="en-US" dirty="0"/>
              <a:t>This can be explained from three angles:</a:t>
            </a:r>
          </a:p>
          <a:p>
            <a:pPr lvl="1"/>
            <a:r>
              <a:rPr lang="en-US" dirty="0"/>
              <a:t>One – the arms are tinier than legs </a:t>
            </a:r>
          </a:p>
          <a:p>
            <a:pPr lvl="1"/>
            <a:r>
              <a:rPr lang="en-US" dirty="0"/>
              <a:t>Two - while raised, the arms tend to go at the edge of the dense </a:t>
            </a:r>
            <a:r>
              <a:rPr lang="en-US" dirty="0" err="1"/>
              <a:t>WiFi</a:t>
            </a:r>
            <a:r>
              <a:rPr lang="en-US" dirty="0"/>
              <a:t> zone targeted at the eye-level.</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Thirdly &amp; most likely - </a:t>
            </a:r>
            <a:r>
              <a:rPr lang="en-US" sz="1800" dirty="0">
                <a:effectLst/>
                <a:latin typeface="NimbusRomNo9L"/>
              </a:rPr>
              <a:t>raising any leg sidewise (left or right) makes the body tilt towards the opposite side. Therefore, the arm movement on that opposite side is likely to be confused with a leg movement on that side, especially if the TX/RX pair is close enough to the body. </a:t>
            </a:r>
            <a:endParaRPr lang="en-US" dirty="0"/>
          </a:p>
          <a:p>
            <a:pPr lvl="0"/>
            <a:r>
              <a:rPr lang="en-US" dirty="0"/>
              <a:t>However, we could achieve 80.65% accuracy at best with this dataset.</a:t>
            </a:r>
          </a:p>
        </p:txBody>
      </p:sp>
    </p:spTree>
    <p:extLst>
      <p:ext uri="{BB962C8B-B14F-4D97-AF65-F5344CB8AC3E}">
        <p14:creationId xmlns:p14="http://schemas.microsoft.com/office/powerpoint/2010/main" val="992440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we had 5 volunteers performing exercises using 4 equipment: total-gym, curl-bar, weight-bench, and hand-weights.</a:t>
            </a:r>
          </a:p>
          <a:p>
            <a:r>
              <a:rPr lang="en-US" dirty="0"/>
              <a:t>There were 3 pairs of Tx-Rx around these 4 </a:t>
            </a:r>
            <a:r>
              <a:rPr lang="en-US" dirty="0" err="1"/>
              <a:t>equipments</a:t>
            </a:r>
            <a:r>
              <a:rPr lang="en-US" dirty="0"/>
              <a:t> in a room.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the heatmaps, we can see that Link-A </a:t>
            </a:r>
            <a:r>
              <a:rPr lang="en-US" sz="1800" dirty="0">
                <a:effectLst/>
                <a:latin typeface="NimbusRomNo9L"/>
              </a:rPr>
              <a:t>achieves the most remarkable accuracy across volunteers for the total-gym and weight-bench </a:t>
            </a:r>
            <a:r>
              <a:rPr lang="en-US" sz="1800" dirty="0" err="1">
                <a:effectLst/>
                <a:latin typeface="NimbusRomNo9L"/>
              </a:rPr>
              <a:t>equipments</a:t>
            </a:r>
            <a:r>
              <a:rPr lang="en-US" sz="1800" dirty="0">
                <a:effectLst/>
                <a:latin typeface="NimbusRomNo9L"/>
              </a:rPr>
              <a:t>, while link C achieves the highest accuracy across volunteers for hand-weights and curl-bar equipment.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Here, the middle-link, link B, achieves slight improvements for some of the volunteer/equipment pairs, but there is no consistent behavior where it achieves greater accuracy than the other TX/RX links.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such, while link B does not itself achieve the greatest accuracy, it can still help to improve the overall system.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Moreover, hand-weight based exercises are seen as the most confusing one for all volunteers.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can be </a:t>
            </a:r>
            <a:r>
              <a:rPr lang="en-US" sz="1800" dirty="0">
                <a:effectLst/>
                <a:latin typeface="NimbusRomNo9L"/>
              </a:rPr>
              <a:t>due to the small movements of the hand weights compared to the activities performed at the other equipment locations. </a:t>
            </a:r>
            <a:endParaRPr lang="en-US" dirty="0"/>
          </a:p>
          <a:p>
            <a:endParaRPr lang="en-US" dirty="0"/>
          </a:p>
        </p:txBody>
      </p:sp>
    </p:spTree>
    <p:extLst>
      <p:ext uri="{BB962C8B-B14F-4D97-AF65-F5344CB8AC3E}">
        <p14:creationId xmlns:p14="http://schemas.microsoft.com/office/powerpoint/2010/main" val="85876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we consider how well our system can predict which volunteer is doing which exercise as two separate problems:</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top 3 bar-charts show </a:t>
            </a:r>
            <a:r>
              <a:rPr lang="en-US" sz="1800" dirty="0">
                <a:effectLst/>
                <a:latin typeface="NimbusRomNo9L"/>
              </a:rPr>
              <a:t>the accuracy of a multi-class classifier predicting the four different equipment stations using CSI captured with each TX/RX link, where the least average accuracy is 93.39% using the Link-A.</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This demonstrates that even though only specific equipment is placed in the LOS of each TX/RX link, the models can still successfully distinguish which equipment is being used from any given link. Thus, we can see that link positioning is unimportant for equipment identification. </a:t>
            </a:r>
            <a:endParaRPr lang="en-US" dirty="0"/>
          </a:p>
          <a:p>
            <a:pPr lvl="0"/>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Alternatively, the bottom 3 bar-charts show </a:t>
            </a:r>
            <a:r>
              <a:rPr lang="en-US" sz="1800" dirty="0">
                <a:effectLst/>
                <a:latin typeface="NimbusRomNo9L"/>
              </a:rPr>
              <a:t>that no single TX/RX link achieves high prediction accuracy for person identification at all equipment locations. This is because person identification relies on understanding details such as height, weight, and the way in which a volunteer performs each activity. As such, we find that the highest achieved accuracy for each TX/RX link corresponds directly to the equipment most closely located in the LOS of the TX and RX. This is because equipment located in the NLOS may have environmental noise such as fans as well as the physical movements being performed which may overshadow the human-identifying traits that could more easily be seen in the LOS. </a:t>
            </a:r>
            <a:endParaRPr lang="en-US" dirty="0"/>
          </a:p>
          <a:p>
            <a:pPr lvl="0"/>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Overall, the greatest accuracy that we can achieve for hand-weight is </a:t>
            </a:r>
            <a:r>
              <a:rPr lang="en-US" sz="1800" dirty="0">
                <a:effectLst/>
                <a:latin typeface="CMR10"/>
              </a:rPr>
              <a:t>85</a:t>
            </a:r>
            <a:r>
              <a:rPr lang="en-US" sz="1800" dirty="0">
                <a:effectLst/>
                <a:latin typeface="CMMI10"/>
              </a:rPr>
              <a:t>.</a:t>
            </a:r>
            <a:r>
              <a:rPr lang="en-US" sz="1800" dirty="0">
                <a:effectLst/>
                <a:latin typeface="CMR10"/>
              </a:rPr>
              <a:t>6% </a:t>
            </a:r>
            <a:r>
              <a:rPr lang="en-US" sz="1800" dirty="0">
                <a:effectLst/>
                <a:latin typeface="NimbusRomNo9L"/>
              </a:rPr>
              <a:t>while all other equipment achieves greater than </a:t>
            </a:r>
            <a:r>
              <a:rPr lang="en-US" sz="1800" dirty="0">
                <a:effectLst/>
                <a:latin typeface="CMR10"/>
              </a:rPr>
              <a:t>91</a:t>
            </a:r>
            <a:r>
              <a:rPr lang="en-US" sz="1800" dirty="0">
                <a:effectLst/>
                <a:latin typeface="CMMI10"/>
              </a:rPr>
              <a:t>.</a:t>
            </a:r>
            <a:r>
              <a:rPr lang="en-US" sz="1800" dirty="0">
                <a:effectLst/>
                <a:latin typeface="CMR10"/>
              </a:rPr>
              <a:t>1% </a:t>
            </a:r>
            <a:r>
              <a:rPr lang="en-US" sz="1800" dirty="0">
                <a:effectLst/>
                <a:latin typeface="NimbusRomNo9L"/>
              </a:rPr>
              <a:t>respectively.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lvl="0"/>
            <a:endParaRPr lang="en-US" dirty="0"/>
          </a:p>
        </p:txBody>
      </p:sp>
    </p:spTree>
    <p:extLst>
      <p:ext uri="{BB962C8B-B14F-4D97-AF65-F5344CB8AC3E}">
        <p14:creationId xmlns:p14="http://schemas.microsoft.com/office/powerpoint/2010/main" val="1139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summarize, we can enlist our achievements in this study as –</a:t>
            </a:r>
          </a:p>
          <a:p>
            <a:pPr lvl="1"/>
            <a:r>
              <a:rPr lang="en-US" dirty="0"/>
              <a:t>To orchestrate a low-cost, device-free &amp; highly accurate physical sensing system, which is also capable of working with multiple volunteers and multiple Tx-Rx links</a:t>
            </a:r>
          </a:p>
          <a:p>
            <a:pPr lvl="1"/>
            <a:endParaRPr lang="en-US" dirty="0"/>
          </a:p>
          <a:p>
            <a:pPr lvl="0"/>
            <a:r>
              <a:rPr lang="en-US" dirty="0"/>
              <a:t>As for our future scopes, we are planning –</a:t>
            </a:r>
          </a:p>
          <a:p>
            <a:pPr lvl="1"/>
            <a:r>
              <a:rPr lang="en-US" dirty="0"/>
              <a:t>to collect data with more volunteers,</a:t>
            </a:r>
          </a:p>
          <a:p>
            <a:pPr lvl="1"/>
            <a:r>
              <a:rPr lang="en-US" dirty="0"/>
              <a:t>Develop an environment independent model, and</a:t>
            </a:r>
          </a:p>
          <a:p>
            <a:pPr lvl="1"/>
            <a:r>
              <a:rPr lang="en-US" dirty="0"/>
              <a:t>Evaluate our system, </a:t>
            </a:r>
            <a:r>
              <a:rPr lang="en-US" dirty="0" err="1"/>
              <a:t>WiPT</a:t>
            </a:r>
            <a:r>
              <a:rPr lang="en-US" dirty="0"/>
              <a:t>, for tracking physical therapy patients over longer periods of time.</a:t>
            </a:r>
          </a:p>
        </p:txBody>
      </p:sp>
    </p:spTree>
    <p:extLst>
      <p:ext uri="{BB962C8B-B14F-4D97-AF65-F5344CB8AC3E}">
        <p14:creationId xmlns:p14="http://schemas.microsoft.com/office/powerpoint/2010/main" val="186191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taking the time to listen to our work.</a:t>
            </a:r>
          </a:p>
          <a:p>
            <a:r>
              <a:rPr lang="en-US" dirty="0"/>
              <a:t>If you have any questions, please feel free to email me or any of the authors.</a:t>
            </a:r>
          </a:p>
          <a:p>
            <a:r>
              <a:rPr lang="en-US" dirty="0"/>
              <a:t>Thank you, everyone.</a:t>
            </a:r>
          </a:p>
        </p:txBody>
      </p:sp>
    </p:spTree>
    <p:extLst>
      <p:ext uri="{BB962C8B-B14F-4D97-AF65-F5344CB8AC3E}">
        <p14:creationId xmlns:p14="http://schemas.microsoft.com/office/powerpoint/2010/main" val="153804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paper, we have used </a:t>
            </a:r>
            <a:r>
              <a:rPr lang="en-US" dirty="0" err="1"/>
              <a:t>WiFi</a:t>
            </a:r>
            <a:r>
              <a:rPr lang="en-US" dirty="0"/>
              <a:t> sensing as the wireless sensing technology.</a:t>
            </a:r>
          </a:p>
          <a:p>
            <a:r>
              <a:rPr lang="en-US" dirty="0"/>
              <a:t>I am about to discuss </a:t>
            </a:r>
            <a:r>
              <a:rPr lang="en-US" dirty="0" err="1"/>
              <a:t>WiFi</a:t>
            </a:r>
            <a:r>
              <a:rPr lang="en-US" dirty="0"/>
              <a:t> Sensing in brief first.</a:t>
            </a:r>
          </a:p>
          <a:p>
            <a:r>
              <a:rPr lang="en-US" dirty="0"/>
              <a:t>Then I shall go through the architecture of our proposed system, Wi-PT and the evaluated results of it.</a:t>
            </a:r>
          </a:p>
          <a:p>
            <a:endParaRPr lang="en-US" dirty="0"/>
          </a:p>
          <a:p>
            <a:r>
              <a:rPr lang="en-US" dirty="0"/>
              <a:t>Let’s start from the basic: What is </a:t>
            </a:r>
            <a:r>
              <a:rPr lang="en-US" dirty="0" err="1"/>
              <a:t>WiFi</a:t>
            </a:r>
            <a:r>
              <a:rPr lang="en-US" dirty="0"/>
              <a:t> sensing?</a:t>
            </a:r>
          </a:p>
        </p:txBody>
      </p:sp>
    </p:spTree>
    <p:extLst>
      <p:ext uri="{BB962C8B-B14F-4D97-AF65-F5344CB8AC3E}">
        <p14:creationId xmlns:p14="http://schemas.microsoft.com/office/powerpoint/2010/main" val="247763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WiFi</a:t>
            </a:r>
            <a:r>
              <a:rPr lang="en-US" dirty="0"/>
              <a:t> Sensing is a </a:t>
            </a:r>
            <a:r>
              <a:rPr lang="en-US" dirty="0" err="1"/>
              <a:t>wifi</a:t>
            </a:r>
            <a:r>
              <a:rPr lang="en-US" dirty="0"/>
              <a:t> signal analysis methodology, that can be used to sense different environmental and physical attributes and actions.</a:t>
            </a:r>
          </a:p>
          <a:p>
            <a:r>
              <a:rPr lang="en-US" dirty="0"/>
              <a:t>It is a device-free system, which, in contrast of camera and many other sensor based systems, can work without any light source and does not require line-of-sight, i.e., it can be performed even with solid walls in between the sensors and the targets.</a:t>
            </a:r>
          </a:p>
          <a:p>
            <a:r>
              <a:rPr lang="en-US" dirty="0"/>
              <a:t>In the right-side animation, we can see how the received signal fluctuates depending upon a hand-movement within the plain </a:t>
            </a:r>
            <a:r>
              <a:rPr lang="en-US" dirty="0" err="1"/>
              <a:t>WiFi</a:t>
            </a:r>
            <a:r>
              <a:rPr lang="en-US" dirty="0"/>
              <a:t> transmission line in between a </a:t>
            </a:r>
            <a:r>
              <a:rPr lang="en-US" dirty="0" err="1"/>
              <a:t>WiFi</a:t>
            </a:r>
            <a:r>
              <a:rPr lang="en-US" dirty="0"/>
              <a:t> router and a user device.</a:t>
            </a:r>
          </a:p>
          <a:p>
            <a:r>
              <a:rPr lang="en-US" dirty="0"/>
              <a:t>We can analyze these sorts of properties using two types of data from </a:t>
            </a:r>
            <a:r>
              <a:rPr lang="en-US" dirty="0" err="1"/>
              <a:t>WiFi</a:t>
            </a:r>
            <a:r>
              <a:rPr lang="en-US" dirty="0"/>
              <a:t> capable devices: </a:t>
            </a:r>
          </a:p>
          <a:p>
            <a:pPr lvl="1"/>
            <a:r>
              <a:rPr lang="en-US" dirty="0"/>
              <a:t>Scalar RSSI (…)</a:t>
            </a:r>
          </a:p>
          <a:p>
            <a:pPr lvl="1"/>
            <a:r>
              <a:rPr lang="en-US" dirty="0"/>
              <a:t>A complex vector format, Channel State Info or CSI</a:t>
            </a:r>
          </a:p>
          <a:p>
            <a:pPr lvl="0"/>
            <a:r>
              <a:rPr lang="en-US" dirty="0"/>
              <a:t>In this study we have used CSI data using our own developed toolkit available as an open-source project in GitHub.</a:t>
            </a:r>
          </a:p>
          <a:p>
            <a:pPr lvl="0"/>
            <a:endParaRPr lang="en-US" dirty="0"/>
          </a:p>
          <a:p>
            <a:pPr lvl="0"/>
            <a:r>
              <a:rPr lang="en-US" dirty="0"/>
              <a:t>[Change-Animation]</a:t>
            </a:r>
          </a:p>
          <a:p>
            <a:pPr lvl="0"/>
            <a:endParaRPr lang="en-US" dirty="0"/>
          </a:p>
          <a:p>
            <a:pPr lvl="0"/>
            <a:r>
              <a:rPr lang="en-US" dirty="0"/>
              <a:t>We compute the amplitude and phase of the received CSI frames over the 64 subcarriers of our used ESP32 device.</a:t>
            </a:r>
          </a:p>
          <a:p>
            <a:pPr lvl="0"/>
            <a:endParaRPr lang="en-US" dirty="0"/>
          </a:p>
        </p:txBody>
      </p:sp>
    </p:spTree>
    <p:extLst>
      <p:ext uri="{BB962C8B-B14F-4D97-AF65-F5344CB8AC3E}">
        <p14:creationId xmlns:p14="http://schemas.microsoft.com/office/powerpoint/2010/main" val="178693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ESP32 devices are the core hardware needed for our proposed system, Wi-PT.</a:t>
            </a:r>
          </a:p>
          <a:p>
            <a:r>
              <a:rPr lang="en-US" dirty="0"/>
              <a:t>We use one of these devices as the receiver or RX and pair another of the same device with it as the transmitter or TX.</a:t>
            </a:r>
          </a:p>
          <a:p>
            <a:r>
              <a:rPr lang="en-US" dirty="0"/>
              <a:t>Then any movement within their multipath transmission line is captured by the CSI data in the 64 subcarriers of these devices. </a:t>
            </a:r>
          </a:p>
        </p:txBody>
      </p:sp>
    </p:spTree>
    <p:extLst>
      <p:ext uri="{BB962C8B-B14F-4D97-AF65-F5344CB8AC3E}">
        <p14:creationId xmlns:p14="http://schemas.microsoft.com/office/powerpoint/2010/main" val="176449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why have we used ESP32 instead of the other market ready devices?</a:t>
            </a:r>
          </a:p>
          <a:p>
            <a:r>
              <a:rPr lang="en-US" dirty="0"/>
              <a:t>As our work’s title claims – our solution is low-cost, and each ESP32 device cost below $10 in the current market.</a:t>
            </a:r>
          </a:p>
          <a:p>
            <a:r>
              <a:rPr lang="en-US" dirty="0"/>
              <a:t>Additionally, these are lighter &amp; more computation capable than the other available devices in the market, like Intel 5300 NIC, Atheros or </a:t>
            </a:r>
            <a:r>
              <a:rPr lang="en-US" dirty="0" err="1"/>
              <a:t>Nexmon</a:t>
            </a:r>
            <a:r>
              <a:rPr lang="en-US" dirty="0"/>
              <a:t>.</a:t>
            </a:r>
          </a:p>
          <a:p>
            <a:r>
              <a:rPr lang="en-US" dirty="0"/>
              <a:t>These are why we use ESP32 devices for our study.</a:t>
            </a:r>
          </a:p>
        </p:txBody>
      </p:sp>
    </p:spTree>
    <p:extLst>
      <p:ext uri="{BB962C8B-B14F-4D97-AF65-F5344CB8AC3E}">
        <p14:creationId xmlns:p14="http://schemas.microsoft.com/office/powerpoint/2010/main" val="307667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after collecting the CSI data using ESP32 device, as well as our developed CSI toolkit, we need to process these data before providing these as inputs to our machine-learning model.</a:t>
            </a:r>
          </a:p>
          <a:p>
            <a:r>
              <a:rPr lang="en-US" dirty="0"/>
              <a:t>Firstly, we take the moving average of the amplitudes of each subcarrier using a specific window size, which signifies the duration of investigated action.</a:t>
            </a:r>
          </a:p>
          <a:p>
            <a:r>
              <a:rPr lang="en-US" dirty="0"/>
              <a:t>Then we run Principal Component Analysis or PCA for dimensionality reduction, as well as to reduce noisy data.</a:t>
            </a:r>
          </a:p>
        </p:txBody>
      </p:sp>
    </p:spTree>
    <p:extLst>
      <p:ext uri="{BB962C8B-B14F-4D97-AF65-F5344CB8AC3E}">
        <p14:creationId xmlns:p14="http://schemas.microsoft.com/office/powerpoint/2010/main" val="367557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these steps, our CSI data get ready to be fed into our DNN model, which targets to reduce the loss function with continuous predictions of the actions’ classes.</a:t>
            </a:r>
          </a:p>
          <a:p>
            <a:r>
              <a:rPr lang="en-US" dirty="0"/>
              <a:t>By extensive optimization of our model, we have found that 4 hidden layers work better for our equipment-based exercises, while 2 hidden layers are good enough for the other datasets.</a:t>
            </a:r>
          </a:p>
          <a:p>
            <a:r>
              <a:rPr lang="en-US" dirty="0"/>
              <a:t>It is noteworthy here that we have used a dropout layer after each hidden layer to overcome the overfitting problem in our model.</a:t>
            </a:r>
          </a:p>
        </p:txBody>
      </p:sp>
    </p:spTree>
    <p:extLst>
      <p:ext uri="{BB962C8B-B14F-4D97-AF65-F5344CB8AC3E}">
        <p14:creationId xmlns:p14="http://schemas.microsoft.com/office/powerpoint/2010/main" val="130897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evaluate our proposed system, we have experimented with 4 sets of physical-therapy scenarios:</a:t>
            </a:r>
          </a:p>
          <a:p>
            <a:pPr lvl="1"/>
            <a:r>
              <a:rPr lang="en-US" dirty="0"/>
              <a:t>For physical therapy on wrists and fingers, we have classified 3 actions by one volunteer in each group with one single pair of transmitter-receiver.</a:t>
            </a:r>
          </a:p>
          <a:p>
            <a:pPr lvl="1"/>
            <a:r>
              <a:rPr lang="en-US" dirty="0"/>
              <a:t>Movements of two hands and two legs were jointly studied with jumping-jack action for a whole-body movement classification.</a:t>
            </a:r>
          </a:p>
          <a:p>
            <a:pPr lvl="1"/>
            <a:r>
              <a:rPr lang="en-US" dirty="0"/>
              <a:t>Lastly, we have studied 4 equipment based exercises using 3 pairs of Tx-Rx and 5 volunteers.</a:t>
            </a:r>
          </a:p>
          <a:p>
            <a:pPr lvl="1"/>
            <a:endParaRPr lang="en-US" dirty="0"/>
          </a:p>
        </p:txBody>
      </p:sp>
    </p:spTree>
    <p:extLst>
      <p:ext uri="{BB962C8B-B14F-4D97-AF65-F5344CB8AC3E}">
        <p14:creationId xmlns:p14="http://schemas.microsoft.com/office/powerpoint/2010/main" val="259989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see the studied wrist-movements in the right-side GIFs here. </a:t>
            </a:r>
          </a:p>
          <a:p>
            <a:r>
              <a:rPr lang="en-US" dirty="0"/>
              <a:t>As I said, we used one pair of Tx-Rx for this study.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However, the pair is placed vertically (i.e., at the top and bottom of the hand) </a:t>
            </a:r>
            <a:r>
              <a:rPr lang="en-US" sz="1800" dirty="0"/>
              <a:t>at a distance of 50 cm apart</a:t>
            </a:r>
            <a:r>
              <a:rPr lang="en-US" sz="1800" dirty="0">
                <a:effectLst/>
                <a:latin typeface="NimbusRomNo9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the signals get a thinner view of the palm from this angle and, to our understanding, it causes Pitch &amp; Yaw movements to be less recognizable, For example - 72.6% is the accuracy for the pitch action identification.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But the rolling actions provide the signals a broader view of the palm to make recognizing this motion more accurately.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Overall, we have achieved 85.21% accuracy in classifying these 3 actions.</a:t>
            </a:r>
            <a:endParaRPr lang="en-US" dirty="0"/>
          </a:p>
          <a:p>
            <a:endParaRPr lang="en-US" dirty="0"/>
          </a:p>
        </p:txBody>
      </p:sp>
    </p:spTree>
    <p:extLst>
      <p:ext uri="{BB962C8B-B14F-4D97-AF65-F5344CB8AC3E}">
        <p14:creationId xmlns:p14="http://schemas.microsoft.com/office/powerpoint/2010/main" val="222140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317147" y="-1141115"/>
            <a:ext cx="12772238" cy="8521573"/>
          </a:xfrm>
          <a:prstGeom prst="rect">
            <a:avLst/>
          </a:prstGeom>
          <a:noFill/>
          <a:ln>
            <a:noFill/>
          </a:ln>
        </p:spPr>
      </p:pic>
      <p:pic>
        <p:nvPicPr>
          <p:cNvPr id="14" name="Google Shape;14;p3" descr="vcu-ppt-footer-cover.eps"/>
          <p:cNvPicPr preferRelativeResize="0"/>
          <p:nvPr/>
        </p:nvPicPr>
        <p:blipFill rotWithShape="1">
          <a:blip r:embed="rId3">
            <a:alphaModFix/>
          </a:blip>
          <a:srcRect/>
          <a:stretch/>
        </p:blipFill>
        <p:spPr>
          <a:xfrm>
            <a:off x="15240" y="2782915"/>
            <a:ext cx="12176760" cy="4042008"/>
          </a:xfrm>
          <a:prstGeom prst="rect">
            <a:avLst/>
          </a:prstGeom>
          <a:noFill/>
          <a:ln>
            <a:noFill/>
          </a:ln>
        </p:spPr>
      </p:pic>
      <p:pic>
        <p:nvPicPr>
          <p:cNvPr id="15" name="Google Shape;15;p3"/>
          <p:cNvPicPr preferRelativeResize="0"/>
          <p:nvPr/>
        </p:nvPicPr>
        <p:blipFill rotWithShape="1">
          <a:blip r:embed="rId4">
            <a:alphaModFix/>
          </a:blip>
          <a:srcRect/>
          <a:stretch/>
        </p:blipFill>
        <p:spPr>
          <a:xfrm>
            <a:off x="340389" y="5648604"/>
            <a:ext cx="4924784" cy="1072872"/>
          </a:xfrm>
          <a:prstGeom prst="rect">
            <a:avLst/>
          </a:prstGeom>
          <a:noFill/>
          <a:ln>
            <a:noFill/>
          </a:ln>
        </p:spPr>
      </p:pic>
      <p:sp>
        <p:nvSpPr>
          <p:cNvPr id="16" name="Google Shape;16;p3"/>
          <p:cNvSpPr txBox="1">
            <a:spLocks noGrp="1"/>
          </p:cNvSpPr>
          <p:nvPr>
            <p:ph type="ctrTitle"/>
          </p:nvPr>
        </p:nvSpPr>
        <p:spPr>
          <a:xfrm>
            <a:off x="435543" y="3953881"/>
            <a:ext cx="6291713" cy="83739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435543" y="4915279"/>
            <a:ext cx="6291713" cy="12129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7409316" y="1680709"/>
            <a:ext cx="526006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075316" y="-871991"/>
            <a:ext cx="526006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6"/>
          <p:cNvSpPr txBox="1">
            <a:spLocks noGrp="1"/>
          </p:cNvSpPr>
          <p:nvPr>
            <p:ph type="body" idx="1"/>
          </p:nvPr>
        </p:nvSpPr>
        <p:spPr>
          <a:xfrm>
            <a:off x="838200" y="1825625"/>
            <a:ext cx="10515600" cy="41702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8200" y="99563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txBox="1">
            <a:spLocks noGrp="1"/>
          </p:cNvSpPr>
          <p:nvPr>
            <p:ph type="body" idx="1"/>
          </p:nvPr>
        </p:nvSpPr>
        <p:spPr>
          <a:xfrm>
            <a:off x="838200" y="387536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8"/>
          <p:cNvSpPr txBox="1">
            <a:spLocks noGrp="1"/>
          </p:cNvSpPr>
          <p:nvPr>
            <p:ph type="body" idx="1"/>
          </p:nvPr>
        </p:nvSpPr>
        <p:spPr>
          <a:xfrm>
            <a:off x="838200" y="1825625"/>
            <a:ext cx="5181600" cy="40439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8"/>
          <p:cNvSpPr txBox="1">
            <a:spLocks noGrp="1"/>
          </p:cNvSpPr>
          <p:nvPr>
            <p:ph type="body" idx="2"/>
          </p:nvPr>
        </p:nvSpPr>
        <p:spPr>
          <a:xfrm>
            <a:off x="6172200" y="1825625"/>
            <a:ext cx="5181600" cy="40439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19"/>
          <p:cNvSpPr txBox="1">
            <a:spLocks noGrp="1"/>
          </p:cNvSpPr>
          <p:nvPr>
            <p:ph type="body" idx="2"/>
          </p:nvPr>
        </p:nvSpPr>
        <p:spPr>
          <a:xfrm>
            <a:off x="839788" y="2505075"/>
            <a:ext cx="5157787" cy="35038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19"/>
          <p:cNvSpPr txBox="1">
            <a:spLocks noGrp="1"/>
          </p:cNvSpPr>
          <p:nvPr>
            <p:ph type="body" idx="4"/>
          </p:nvPr>
        </p:nvSpPr>
        <p:spPr>
          <a:xfrm>
            <a:off x="6172200" y="2505075"/>
            <a:ext cx="5183188" cy="35038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2"/>
          <p:cNvSpPr txBox="1">
            <a:spLocks noGrp="1"/>
          </p:cNvSpPr>
          <p:nvPr>
            <p:ph type="body" idx="1"/>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3"/>
          <p:cNvSpPr>
            <a:spLocks noGrp="1"/>
          </p:cNvSpPr>
          <p:nvPr>
            <p:ph type="pic" idx="2"/>
          </p:nvPr>
        </p:nvSpPr>
        <p:spPr>
          <a:xfrm>
            <a:off x="5183188" y="457201"/>
            <a:ext cx="6172200" cy="5403850"/>
          </a:xfrm>
          <a:prstGeom prst="rect">
            <a:avLst/>
          </a:prstGeom>
          <a:noFill/>
          <a:ln>
            <a:noFill/>
          </a:ln>
        </p:spPr>
      </p:sp>
      <p:sp>
        <p:nvSpPr>
          <p:cNvPr id="144" name="Google Shape;14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38485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4"/>
          <p:cNvSpPr txBox="1">
            <a:spLocks noGrp="1"/>
          </p:cNvSpPr>
          <p:nvPr>
            <p:ph type="body" idx="1"/>
          </p:nvPr>
        </p:nvSpPr>
        <p:spPr>
          <a:xfrm rot="5400000">
            <a:off x="4010851" y="-1347026"/>
            <a:ext cx="417029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rot="5400000">
            <a:off x="7208747" y="1881278"/>
            <a:ext cx="5661206"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5"/>
          <p:cNvSpPr txBox="1">
            <a:spLocks noGrp="1"/>
          </p:cNvSpPr>
          <p:nvPr>
            <p:ph type="body" idx="1"/>
          </p:nvPr>
        </p:nvSpPr>
        <p:spPr>
          <a:xfrm rot="5400000">
            <a:off x="1874747" y="-671422"/>
            <a:ext cx="5661206"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C000"/>
        </a:solidFill>
        <a:effectLst/>
      </p:bgPr>
    </p:bg>
    <p:spTree>
      <p:nvGrpSpPr>
        <p:cNvPr id="1" name="Shape 166"/>
        <p:cNvGrpSpPr/>
        <p:nvPr/>
      </p:nvGrpSpPr>
      <p:grpSpPr>
        <a:xfrm>
          <a:off x="0" y="0"/>
          <a:ext cx="0" cy="0"/>
          <a:chOff x="0" y="0"/>
          <a:chExt cx="0" cy="0"/>
        </a:xfrm>
      </p:grpSpPr>
      <p:pic>
        <p:nvPicPr>
          <p:cNvPr id="167" name="Google Shape;167;p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8" name="Google Shape;168;p27"/>
          <p:cNvSpPr txBox="1">
            <a:spLocks noGrp="1"/>
          </p:cNvSpPr>
          <p:nvPr>
            <p:ph type="ctrTitle"/>
          </p:nvPr>
        </p:nvSpPr>
        <p:spPr>
          <a:xfrm>
            <a:off x="3953690" y="1122363"/>
            <a:ext cx="7950927"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27"/>
          <p:cNvSpPr txBox="1">
            <a:spLocks noGrp="1"/>
          </p:cNvSpPr>
          <p:nvPr>
            <p:ph type="subTitle" idx="1"/>
          </p:nvPr>
        </p:nvSpPr>
        <p:spPr>
          <a:xfrm>
            <a:off x="3953690" y="3602038"/>
            <a:ext cx="7950927"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0" name="Google Shape;17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262626"/>
        </a:solidFill>
        <a:effectLst/>
      </p:bgPr>
    </p:bg>
    <p:spTree>
      <p:nvGrpSpPr>
        <p:cNvPr id="1" name="Shape 173"/>
        <p:cNvGrpSpPr/>
        <p:nvPr/>
      </p:nvGrpSpPr>
      <p:grpSpPr>
        <a:xfrm>
          <a:off x="0" y="0"/>
          <a:ext cx="0" cy="0"/>
          <a:chOff x="0" y="0"/>
          <a:chExt cx="0" cy="0"/>
        </a:xfrm>
      </p:grpSpPr>
      <p:pic>
        <p:nvPicPr>
          <p:cNvPr id="174" name="Google Shape;174;p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5" name="Google Shape;175;p28"/>
          <p:cNvSpPr txBox="1">
            <a:spLocks noGrp="1"/>
          </p:cNvSpPr>
          <p:nvPr>
            <p:ph type="ctrTitle"/>
          </p:nvPr>
        </p:nvSpPr>
        <p:spPr>
          <a:xfrm>
            <a:off x="3962399" y="1487488"/>
            <a:ext cx="7950927"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28"/>
          <p:cNvSpPr txBox="1">
            <a:spLocks noGrp="1"/>
          </p:cNvSpPr>
          <p:nvPr>
            <p:ph type="subTitle" idx="1"/>
          </p:nvPr>
        </p:nvSpPr>
        <p:spPr>
          <a:xfrm>
            <a:off x="3962399" y="3967163"/>
            <a:ext cx="7950927"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7" name="Google Shape;17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7"/>
        <p:cNvGrpSpPr/>
        <p:nvPr/>
      </p:nvGrpSpPr>
      <p:grpSpPr>
        <a:xfrm>
          <a:off x="0" y="0"/>
          <a:ext cx="0" cy="0"/>
          <a:chOff x="0" y="0"/>
          <a:chExt cx="0" cy="0"/>
        </a:xfrm>
      </p:grpSpPr>
      <p:sp>
        <p:nvSpPr>
          <p:cNvPr id="188" name="Google Shape;188;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0" name="Google Shape;19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3" name="Google Shape;20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71369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3593420"/>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38567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38567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111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111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5180012" y="457200"/>
            <a:ext cx="6172200" cy="517615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0"/>
          <p:cNvSpPr txBox="1">
            <a:spLocks noGrp="1"/>
          </p:cNvSpPr>
          <p:nvPr>
            <p:ph type="body" idx="2"/>
          </p:nvPr>
        </p:nvSpPr>
        <p:spPr>
          <a:xfrm>
            <a:off x="839788" y="2057400"/>
            <a:ext cx="3932237" cy="35759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5180012" y="457200"/>
            <a:ext cx="6172200" cy="5225143"/>
          </a:xfrm>
          <a:prstGeom prst="rect">
            <a:avLst/>
          </a:prstGeom>
          <a:noFill/>
          <a:ln>
            <a:noFill/>
          </a:ln>
        </p:spPr>
      </p:sp>
      <p:sp>
        <p:nvSpPr>
          <p:cNvPr id="68" name="Google Shape;68;p11"/>
          <p:cNvSpPr txBox="1">
            <a:spLocks noGrp="1"/>
          </p:cNvSpPr>
          <p:nvPr>
            <p:ph type="body" idx="1"/>
          </p:nvPr>
        </p:nvSpPr>
        <p:spPr>
          <a:xfrm>
            <a:off x="839788" y="2057400"/>
            <a:ext cx="3932237" cy="36249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4151313" y="-1487487"/>
            <a:ext cx="3889375"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p:cNvPicPr preferRelativeResize="0"/>
          <p:nvPr/>
        </p:nvPicPr>
        <p:blipFill rotWithShape="1">
          <a:blip r:embed="rId12">
            <a:alphaModFix/>
          </a:blip>
          <a:srcRect/>
          <a:stretch/>
        </p:blipFill>
        <p:spPr>
          <a:xfrm>
            <a:off x="0" y="0"/>
            <a:ext cx="12192000" cy="6858000"/>
          </a:xfrm>
          <a:prstGeom prst="rect">
            <a:avLst/>
          </a:prstGeom>
          <a:noFill/>
          <a:ln>
            <a:noFill/>
          </a:ln>
        </p:spPr>
      </p:pic>
      <p:sp>
        <p:nvSpPr>
          <p:cNvPr id="7" name="Google Shape;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4"/>
          <p:cNvSpPr txBox="1">
            <a:spLocks noGrp="1"/>
          </p:cNvSpPr>
          <p:nvPr>
            <p:ph type="body" idx="1"/>
          </p:nvPr>
        </p:nvSpPr>
        <p:spPr>
          <a:xfrm>
            <a:off x="838200" y="1825625"/>
            <a:ext cx="10515600" cy="417029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0" name="Google Shape;90;p14"/>
          <p:cNvPicPr preferRelativeResize="0"/>
          <p:nvPr/>
        </p:nvPicPr>
        <p:blipFill rotWithShape="1">
          <a:blip r:embed="rId13">
            <a:alphaModFix amt="35000"/>
          </a:blip>
          <a:srcRect/>
          <a:stretch/>
        </p:blipFill>
        <p:spPr>
          <a:xfrm>
            <a:off x="838200" y="6184528"/>
            <a:ext cx="2743200" cy="35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29"/>
          <p:cNvSpPr txBox="1">
            <a:spLocks noGrp="1"/>
          </p:cNvSpPr>
          <p:nvPr>
            <p:ph type="body" idx="1"/>
          </p:nvPr>
        </p:nvSpPr>
        <p:spPr>
          <a:xfrm>
            <a:off x="838200" y="1825625"/>
            <a:ext cx="10515600" cy="417458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86" name="Google Shape;186;p29"/>
          <p:cNvPicPr preferRelativeResize="0"/>
          <p:nvPr/>
        </p:nvPicPr>
        <p:blipFill rotWithShape="1">
          <a:blip r:embed="rId3">
            <a:alphaModFix/>
          </a:blip>
          <a:srcRect/>
          <a:stretch/>
        </p:blipFill>
        <p:spPr>
          <a:xfrm>
            <a:off x="838199" y="6179157"/>
            <a:ext cx="2743201" cy="354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31"/>
          <p:cNvSpPr txBox="1">
            <a:spLocks noGrp="1"/>
          </p:cNvSpPr>
          <p:nvPr>
            <p:ph type="body" idx="1"/>
          </p:nvPr>
        </p:nvSpPr>
        <p:spPr>
          <a:xfrm>
            <a:off x="838200" y="1825625"/>
            <a:ext cx="10515600" cy="41656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7" name="Google Shape;19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99" name="Google Shape;199;p31"/>
          <p:cNvPicPr preferRelativeResize="0"/>
          <p:nvPr/>
        </p:nvPicPr>
        <p:blipFill rotWithShape="1">
          <a:blip r:embed="rId3">
            <a:alphaModFix/>
          </a:blip>
          <a:srcRect/>
          <a:stretch/>
        </p:blipFill>
        <p:spPr>
          <a:xfrm>
            <a:off x="838200" y="6179158"/>
            <a:ext cx="2743200" cy="35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touhiduzzamm@vcu.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tevenmhernandez.github.io/ESP32-CSI-Too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evenmhernandez.github.io/ESP32-CSI-Too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gi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
          <p:cNvSpPr txBox="1">
            <a:spLocks noGrp="1"/>
          </p:cNvSpPr>
          <p:nvPr>
            <p:ph type="ctrTitle"/>
          </p:nvPr>
        </p:nvSpPr>
        <p:spPr>
          <a:xfrm>
            <a:off x="201863" y="3842121"/>
            <a:ext cx="10104550" cy="837396"/>
          </a:xfrm>
          <a:prstGeom prst="rect">
            <a:avLst/>
          </a:prstGeom>
          <a:noFill/>
          <a:ln>
            <a:noFill/>
          </a:ln>
        </p:spPr>
        <p:txBody>
          <a:bodyPr spcFirstLastPara="1" wrap="square" lIns="91425" tIns="45700" rIns="91425" bIns="45700" anchor="b" anchorCtr="0">
            <a:noAutofit/>
          </a:bodyPr>
          <a:lstStyle/>
          <a:p>
            <a:r>
              <a:rPr lang="en-US" sz="2800" dirty="0"/>
              <a:t>Wi-PT: Wireless Sensing based Low-cost</a:t>
            </a:r>
            <a:br>
              <a:rPr lang="en-US" sz="2800" dirty="0"/>
            </a:br>
            <a:r>
              <a:rPr lang="en-US" sz="2800" dirty="0"/>
              <a:t>Physical Rehabilitation Tracking</a:t>
            </a:r>
            <a:endParaRPr sz="2800" dirty="0"/>
          </a:p>
        </p:txBody>
      </p:sp>
      <p:sp>
        <p:nvSpPr>
          <p:cNvPr id="216" name="Google Shape;216;p1"/>
          <p:cNvSpPr txBox="1">
            <a:spLocks noGrp="1"/>
          </p:cNvSpPr>
          <p:nvPr>
            <p:ph type="subTitle" idx="1"/>
          </p:nvPr>
        </p:nvSpPr>
        <p:spPr>
          <a:xfrm>
            <a:off x="225468" y="4759329"/>
            <a:ext cx="11756457" cy="12129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1800" dirty="0"/>
              <a:t>Steven M. Hernandez</a:t>
            </a:r>
            <a:r>
              <a:rPr lang="en-US" sz="1800" baseline="30000" dirty="0"/>
              <a:t>1</a:t>
            </a:r>
            <a:r>
              <a:rPr lang="en-US" sz="1800" dirty="0"/>
              <a:t>, Md Touhiduzzaman</a:t>
            </a:r>
            <a:r>
              <a:rPr lang="en-US" sz="1800" baseline="30000" dirty="0"/>
              <a:t>1</a:t>
            </a:r>
            <a:r>
              <a:rPr lang="en-US" sz="1800" dirty="0"/>
              <a:t>, Peter E. Pidcoe</a:t>
            </a:r>
            <a:r>
              <a:rPr lang="en-US" sz="1800" baseline="30000" dirty="0"/>
              <a:t>2</a:t>
            </a:r>
            <a:r>
              <a:rPr lang="en-US" sz="1800" dirty="0"/>
              <a:t>, </a:t>
            </a:r>
            <a:r>
              <a:rPr lang="en-US" sz="1800" dirty="0" err="1"/>
              <a:t>Eyuphan</a:t>
            </a:r>
            <a:r>
              <a:rPr lang="en-US" sz="1800" dirty="0"/>
              <a:t> Bulut</a:t>
            </a:r>
            <a:r>
              <a:rPr lang="en-US" sz="1800" baseline="30000" dirty="0"/>
              <a:t>1</a:t>
            </a:r>
          </a:p>
          <a:p>
            <a:pPr marL="0" lvl="0" indent="0" algn="l" rtl="0">
              <a:lnSpc>
                <a:spcPct val="90000"/>
              </a:lnSpc>
              <a:spcBef>
                <a:spcPts val="0"/>
              </a:spcBef>
              <a:spcAft>
                <a:spcPts val="0"/>
              </a:spcAft>
              <a:buClr>
                <a:schemeClr val="dk1"/>
              </a:buClr>
              <a:buSzPts val="2400"/>
              <a:buNone/>
            </a:pPr>
            <a:r>
              <a:rPr lang="en-US" sz="1800" baseline="30000" dirty="0">
                <a:solidFill>
                  <a:schemeClr val="tx1">
                    <a:lumMod val="50000"/>
                    <a:lumOff val="50000"/>
                  </a:schemeClr>
                </a:solidFill>
              </a:rPr>
              <a:t>1</a:t>
            </a:r>
            <a:r>
              <a:rPr lang="en-US" sz="1800" dirty="0">
                <a:solidFill>
                  <a:schemeClr val="tx1">
                    <a:lumMod val="50000"/>
                    <a:lumOff val="50000"/>
                  </a:schemeClr>
                </a:solidFill>
              </a:rPr>
              <a:t>Department of Computer Science, Virginia Commonwealth University, Richmond, VA 23284, USA</a:t>
            </a:r>
          </a:p>
          <a:p>
            <a:pPr marL="0" lvl="0" indent="0" algn="l" rtl="0">
              <a:lnSpc>
                <a:spcPct val="90000"/>
              </a:lnSpc>
              <a:spcBef>
                <a:spcPts val="0"/>
              </a:spcBef>
              <a:spcAft>
                <a:spcPts val="0"/>
              </a:spcAft>
              <a:buClr>
                <a:schemeClr val="dk1"/>
              </a:buClr>
              <a:buSzPts val="2400"/>
              <a:buNone/>
            </a:pPr>
            <a:r>
              <a:rPr lang="en-US" sz="1800" baseline="30000" dirty="0">
                <a:solidFill>
                  <a:schemeClr val="tx1">
                    <a:lumMod val="50000"/>
                    <a:lumOff val="50000"/>
                  </a:schemeClr>
                </a:solidFill>
              </a:rPr>
              <a:t>2</a:t>
            </a:r>
            <a:r>
              <a:rPr lang="en-US" sz="1800" dirty="0">
                <a:solidFill>
                  <a:schemeClr val="tx1">
                    <a:lumMod val="50000"/>
                    <a:lumOff val="50000"/>
                  </a:schemeClr>
                </a:solidFill>
              </a:rPr>
              <a:t>Department of Physical Therapy, Virginia Commonwealth University, MCV Campus, Richmond, VA 23220, USA</a:t>
            </a:r>
          </a:p>
          <a:p>
            <a:pPr marL="0" lvl="0" indent="0" algn="l" rtl="0">
              <a:lnSpc>
                <a:spcPct val="90000"/>
              </a:lnSpc>
              <a:spcBef>
                <a:spcPts val="0"/>
              </a:spcBef>
              <a:spcAft>
                <a:spcPts val="0"/>
              </a:spcAft>
              <a:buClr>
                <a:schemeClr val="dk1"/>
              </a:buClr>
              <a:buSzPts val="2400"/>
              <a:buNone/>
            </a:pPr>
            <a:r>
              <a:rPr lang="en-US" sz="1800" u="sng" dirty="0">
                <a:solidFill>
                  <a:schemeClr val="tx1">
                    <a:lumMod val="50000"/>
                    <a:lumOff val="50000"/>
                  </a:schemeClr>
                </a:solidFill>
              </a:rPr>
              <a:t>Emails:</a:t>
            </a:r>
            <a:r>
              <a:rPr lang="en-US" sz="1800" dirty="0">
                <a:solidFill>
                  <a:schemeClr val="tx1">
                    <a:lumMod val="50000"/>
                    <a:lumOff val="50000"/>
                  </a:schemeClr>
                </a:solidFill>
              </a:rPr>
              <a:t> {</a:t>
            </a:r>
            <a:r>
              <a:rPr lang="en-US" sz="1800" dirty="0" err="1">
                <a:solidFill>
                  <a:schemeClr val="tx1">
                    <a:lumMod val="50000"/>
                    <a:lumOff val="50000"/>
                  </a:schemeClr>
                </a:solidFill>
              </a:rPr>
              <a:t>hernandezsm</a:t>
            </a:r>
            <a:r>
              <a:rPr lang="en-US" sz="1800" dirty="0">
                <a:solidFill>
                  <a:schemeClr val="tx1">
                    <a:lumMod val="50000"/>
                    <a:lumOff val="50000"/>
                  </a:schemeClr>
                </a:solidFill>
              </a:rPr>
              <a:t>, </a:t>
            </a:r>
            <a:r>
              <a:rPr lang="en-US" sz="1800" dirty="0" err="1">
                <a:solidFill>
                  <a:schemeClr val="tx1">
                    <a:lumMod val="50000"/>
                    <a:lumOff val="50000"/>
                  </a:schemeClr>
                </a:solidFill>
              </a:rPr>
              <a:t>touhiduzzamm</a:t>
            </a:r>
            <a:r>
              <a:rPr lang="en-US" sz="1800" dirty="0">
                <a:solidFill>
                  <a:schemeClr val="tx1">
                    <a:lumMod val="50000"/>
                    <a:lumOff val="50000"/>
                  </a:schemeClr>
                </a:solidFill>
              </a:rPr>
              <a:t>, </a:t>
            </a:r>
            <a:r>
              <a:rPr lang="en-US" sz="1800" dirty="0" err="1">
                <a:solidFill>
                  <a:schemeClr val="tx1">
                    <a:lumMod val="50000"/>
                    <a:lumOff val="50000"/>
                  </a:schemeClr>
                </a:solidFill>
              </a:rPr>
              <a:t>pepidcoe</a:t>
            </a:r>
            <a:r>
              <a:rPr lang="en-US" sz="1800" dirty="0">
                <a:solidFill>
                  <a:schemeClr val="tx1">
                    <a:lumMod val="50000"/>
                    <a:lumOff val="50000"/>
                  </a:schemeClr>
                </a:solidFill>
              </a:rPr>
              <a:t>, </a:t>
            </a:r>
            <a:r>
              <a:rPr lang="en-US" sz="1800" dirty="0" err="1">
                <a:solidFill>
                  <a:schemeClr val="tx1">
                    <a:lumMod val="50000"/>
                    <a:lumOff val="50000"/>
                  </a:schemeClr>
                </a:solidFill>
              </a:rPr>
              <a:t>ebulut</a:t>
            </a:r>
            <a:r>
              <a:rPr lang="en-US" sz="1800" dirty="0">
                <a:solidFill>
                  <a:schemeClr val="tx1">
                    <a:lumMod val="50000"/>
                    <a:lumOff val="50000"/>
                  </a:schemeClr>
                </a:solidFill>
              </a:rPr>
              <a:t>}@</a:t>
            </a:r>
            <a:r>
              <a:rPr lang="en-US" sz="1800" dirty="0" err="1">
                <a:solidFill>
                  <a:schemeClr val="tx1">
                    <a:lumMod val="50000"/>
                    <a:lumOff val="50000"/>
                  </a:schemeClr>
                </a:solidFill>
              </a:rPr>
              <a:t>vcu.edu</a:t>
            </a:r>
            <a:endParaRPr sz="1800" dirty="0">
              <a:solidFill>
                <a:schemeClr val="tx1">
                  <a:lumMod val="50000"/>
                  <a:lumOff val="50000"/>
                </a:schemeClr>
              </a:solidFill>
            </a:endParaRPr>
          </a:p>
        </p:txBody>
      </p:sp>
      <p:pic>
        <p:nvPicPr>
          <p:cNvPr id="3" name="Picture 2">
            <a:extLst>
              <a:ext uri="{FF2B5EF4-FFF2-40B4-BE49-F238E27FC236}">
                <a16:creationId xmlns:a16="http://schemas.microsoft.com/office/drawing/2014/main" id="{FD930CBB-CCFD-3D2E-13E3-619D37FFA5B7}"/>
              </a:ext>
            </a:extLst>
          </p:cNvPr>
          <p:cNvPicPr>
            <a:picLocks noChangeAspect="1"/>
          </p:cNvPicPr>
          <p:nvPr/>
        </p:nvPicPr>
        <p:blipFill>
          <a:blip r:embed="rId3"/>
          <a:stretch>
            <a:fillRect/>
          </a:stretch>
        </p:blipFill>
        <p:spPr>
          <a:xfrm>
            <a:off x="8963068" y="5946928"/>
            <a:ext cx="3003464" cy="610704"/>
          </a:xfrm>
          <a:prstGeom prst="rect">
            <a:avLst/>
          </a:prstGeom>
        </p:spPr>
      </p:pic>
      <p:pic>
        <p:nvPicPr>
          <p:cNvPr id="5" name="Picture 4">
            <a:extLst>
              <a:ext uri="{FF2B5EF4-FFF2-40B4-BE49-F238E27FC236}">
                <a16:creationId xmlns:a16="http://schemas.microsoft.com/office/drawing/2014/main" id="{CAC4D498-8031-846B-5887-C4236E3601B1}"/>
              </a:ext>
            </a:extLst>
          </p:cNvPr>
          <p:cNvPicPr>
            <a:picLocks noChangeAspect="1"/>
          </p:cNvPicPr>
          <p:nvPr/>
        </p:nvPicPr>
        <p:blipFill>
          <a:blip r:embed="rId4"/>
          <a:stretch>
            <a:fillRect/>
          </a:stretch>
        </p:blipFill>
        <p:spPr>
          <a:xfrm>
            <a:off x="10617200" y="-999734"/>
            <a:ext cx="1574800" cy="457200"/>
          </a:xfrm>
          <a:prstGeom prst="rect">
            <a:avLst/>
          </a:prstGeom>
        </p:spPr>
      </p:pic>
      <p:pic>
        <p:nvPicPr>
          <p:cNvPr id="7" name="Picture 6">
            <a:extLst>
              <a:ext uri="{FF2B5EF4-FFF2-40B4-BE49-F238E27FC236}">
                <a16:creationId xmlns:a16="http://schemas.microsoft.com/office/drawing/2014/main" id="{F9232668-9BEC-4A1A-3B05-96F8A1969B9A}"/>
              </a:ext>
            </a:extLst>
          </p:cNvPr>
          <p:cNvPicPr>
            <a:picLocks noChangeAspect="1"/>
          </p:cNvPicPr>
          <p:nvPr/>
        </p:nvPicPr>
        <p:blipFill>
          <a:blip r:embed="rId5"/>
          <a:stretch>
            <a:fillRect/>
          </a:stretch>
        </p:blipFill>
        <p:spPr>
          <a:xfrm>
            <a:off x="1241308" y="-1050534"/>
            <a:ext cx="1397000" cy="50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C4CA-4FC0-6890-DEAB-A418889D64A0}"/>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D16F11AC-14B6-00EC-6206-0256D13B3C9F}"/>
              </a:ext>
            </a:extLst>
          </p:cNvPr>
          <p:cNvSpPr>
            <a:spLocks noGrp="1"/>
          </p:cNvSpPr>
          <p:nvPr>
            <p:ph type="body" idx="1"/>
          </p:nvPr>
        </p:nvSpPr>
        <p:spPr/>
        <p:txBody>
          <a:bodyPr/>
          <a:lstStyle/>
          <a:p>
            <a:pPr marL="114300" indent="0">
              <a:buNone/>
            </a:pPr>
            <a:r>
              <a:rPr lang="en-US" dirty="0"/>
              <a:t>b.  Finger dataset:</a:t>
            </a:r>
          </a:p>
        </p:txBody>
      </p:sp>
      <p:sp>
        <p:nvSpPr>
          <p:cNvPr id="4" name="Slide Number Placeholder 3">
            <a:extLst>
              <a:ext uri="{FF2B5EF4-FFF2-40B4-BE49-F238E27FC236}">
                <a16:creationId xmlns:a16="http://schemas.microsoft.com/office/drawing/2014/main" id="{C798A4FF-94C5-9821-C4D0-45A61816E1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5" name="Picture 4">
            <a:extLst>
              <a:ext uri="{FF2B5EF4-FFF2-40B4-BE49-F238E27FC236}">
                <a16:creationId xmlns:a16="http://schemas.microsoft.com/office/drawing/2014/main" id="{737DB041-702E-F258-1C49-471D130F6BA7}"/>
              </a:ext>
            </a:extLst>
          </p:cNvPr>
          <p:cNvPicPr>
            <a:picLocks noChangeAspect="1"/>
          </p:cNvPicPr>
          <p:nvPr/>
        </p:nvPicPr>
        <p:blipFill>
          <a:blip r:embed="rId3"/>
          <a:stretch>
            <a:fillRect/>
          </a:stretch>
        </p:blipFill>
        <p:spPr>
          <a:xfrm>
            <a:off x="1661399" y="2542791"/>
            <a:ext cx="3096344" cy="3472473"/>
          </a:xfrm>
          <a:prstGeom prst="rect">
            <a:avLst/>
          </a:prstGeom>
        </p:spPr>
      </p:pic>
      <p:pic>
        <p:nvPicPr>
          <p:cNvPr id="6" name="Picture 5">
            <a:extLst>
              <a:ext uri="{FF2B5EF4-FFF2-40B4-BE49-F238E27FC236}">
                <a16:creationId xmlns:a16="http://schemas.microsoft.com/office/drawing/2014/main" id="{C2F5D1FB-8679-550B-8625-D74A6B7FD601}"/>
              </a:ext>
            </a:extLst>
          </p:cNvPr>
          <p:cNvPicPr>
            <a:picLocks noChangeAspect="1"/>
          </p:cNvPicPr>
          <p:nvPr/>
        </p:nvPicPr>
        <p:blipFill>
          <a:blip r:embed="rId4"/>
          <a:stretch>
            <a:fillRect/>
          </a:stretch>
        </p:blipFill>
        <p:spPr>
          <a:xfrm>
            <a:off x="6254443" y="2664251"/>
            <a:ext cx="4712313" cy="1551474"/>
          </a:xfrm>
          <a:prstGeom prst="rect">
            <a:avLst/>
          </a:prstGeom>
        </p:spPr>
      </p:pic>
      <p:pic>
        <p:nvPicPr>
          <p:cNvPr id="7" name="Google Shape;129;p2">
            <a:extLst>
              <a:ext uri="{FF2B5EF4-FFF2-40B4-BE49-F238E27FC236}">
                <a16:creationId xmlns:a16="http://schemas.microsoft.com/office/drawing/2014/main" id="{87A6DF4C-2EB2-23EA-8DAD-D5899BC9A379}"/>
              </a:ext>
            </a:extLst>
          </p:cNvPr>
          <p:cNvPicPr preferRelativeResize="0"/>
          <p:nvPr/>
        </p:nvPicPr>
        <p:blipFill rotWithShape="1">
          <a:blip r:embed="rId5">
            <a:alphaModFix/>
          </a:blip>
          <a:srcRect/>
          <a:stretch/>
        </p:blipFill>
        <p:spPr>
          <a:xfrm>
            <a:off x="5867150" y="4993173"/>
            <a:ext cx="1814364" cy="1022092"/>
          </a:xfrm>
          <a:prstGeom prst="rect">
            <a:avLst/>
          </a:prstGeom>
          <a:noFill/>
          <a:ln>
            <a:noFill/>
          </a:ln>
        </p:spPr>
      </p:pic>
      <p:pic>
        <p:nvPicPr>
          <p:cNvPr id="8" name="Google Shape;130;p2">
            <a:extLst>
              <a:ext uri="{FF2B5EF4-FFF2-40B4-BE49-F238E27FC236}">
                <a16:creationId xmlns:a16="http://schemas.microsoft.com/office/drawing/2014/main" id="{55C2C26B-52C5-4E9E-EC1E-0DC0B976A5C0}"/>
              </a:ext>
            </a:extLst>
          </p:cNvPr>
          <p:cNvPicPr preferRelativeResize="0"/>
          <p:nvPr/>
        </p:nvPicPr>
        <p:blipFill rotWithShape="1">
          <a:blip r:embed="rId6">
            <a:alphaModFix/>
          </a:blip>
          <a:srcRect/>
          <a:stretch/>
        </p:blipFill>
        <p:spPr>
          <a:xfrm>
            <a:off x="8027357" y="5015535"/>
            <a:ext cx="1836268" cy="1034431"/>
          </a:xfrm>
          <a:prstGeom prst="rect">
            <a:avLst/>
          </a:prstGeom>
          <a:noFill/>
          <a:ln>
            <a:noFill/>
          </a:ln>
        </p:spPr>
      </p:pic>
      <p:pic>
        <p:nvPicPr>
          <p:cNvPr id="9" name="Google Shape;131;p2">
            <a:extLst>
              <a:ext uri="{FF2B5EF4-FFF2-40B4-BE49-F238E27FC236}">
                <a16:creationId xmlns:a16="http://schemas.microsoft.com/office/drawing/2014/main" id="{2AA25290-9D4B-12BB-1176-8810E270EB94}"/>
              </a:ext>
            </a:extLst>
          </p:cNvPr>
          <p:cNvPicPr preferRelativeResize="0"/>
          <p:nvPr/>
        </p:nvPicPr>
        <p:blipFill rotWithShape="1">
          <a:blip r:embed="rId7">
            <a:alphaModFix/>
          </a:blip>
          <a:srcRect/>
          <a:stretch/>
        </p:blipFill>
        <p:spPr>
          <a:xfrm>
            <a:off x="10209468" y="4993171"/>
            <a:ext cx="1814366" cy="1022093"/>
          </a:xfrm>
          <a:prstGeom prst="rect">
            <a:avLst/>
          </a:prstGeom>
          <a:noFill/>
          <a:ln>
            <a:noFill/>
          </a:ln>
        </p:spPr>
      </p:pic>
      <p:sp>
        <p:nvSpPr>
          <p:cNvPr id="10" name="Left-Right Arrow 9">
            <a:extLst>
              <a:ext uri="{FF2B5EF4-FFF2-40B4-BE49-F238E27FC236}">
                <a16:creationId xmlns:a16="http://schemas.microsoft.com/office/drawing/2014/main" id="{E4383D75-3EC6-7E79-8EC8-B02B99D01E19}"/>
              </a:ext>
            </a:extLst>
          </p:cNvPr>
          <p:cNvSpPr/>
          <p:nvPr/>
        </p:nvSpPr>
        <p:spPr>
          <a:xfrm rot="5400000">
            <a:off x="9630843" y="4062508"/>
            <a:ext cx="1533264" cy="266251"/>
          </a:xfrm>
          <a:prstGeom prst="leftRightArrow">
            <a:avLst>
              <a:gd name="adj1" fmla="val 32227"/>
              <a:gd name="adj2" fmla="val 10392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sp>
        <p:nvSpPr>
          <p:cNvPr id="11" name="Left-Right Arrow 10">
            <a:extLst>
              <a:ext uri="{FF2B5EF4-FFF2-40B4-BE49-F238E27FC236}">
                <a16:creationId xmlns:a16="http://schemas.microsoft.com/office/drawing/2014/main" id="{F81B5091-42B6-8830-32E0-5985707E63C9}"/>
              </a:ext>
            </a:extLst>
          </p:cNvPr>
          <p:cNvSpPr/>
          <p:nvPr/>
        </p:nvSpPr>
        <p:spPr>
          <a:xfrm rot="5400000">
            <a:off x="8467989" y="4429532"/>
            <a:ext cx="865566" cy="266251"/>
          </a:xfrm>
          <a:prstGeom prst="leftRightArrow">
            <a:avLst>
              <a:gd name="adj1" fmla="val 32227"/>
              <a:gd name="adj2" fmla="val 10392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sp>
        <p:nvSpPr>
          <p:cNvPr id="12" name="Left-Right Arrow 11">
            <a:extLst>
              <a:ext uri="{FF2B5EF4-FFF2-40B4-BE49-F238E27FC236}">
                <a16:creationId xmlns:a16="http://schemas.microsoft.com/office/drawing/2014/main" id="{D04C0C51-F11C-74F9-436A-6B57C6FAD427}"/>
              </a:ext>
            </a:extLst>
          </p:cNvPr>
          <p:cNvSpPr/>
          <p:nvPr/>
        </p:nvSpPr>
        <p:spPr>
          <a:xfrm rot="5400000">
            <a:off x="6784595" y="4441178"/>
            <a:ext cx="777446" cy="266251"/>
          </a:xfrm>
          <a:prstGeom prst="leftRightArrow">
            <a:avLst>
              <a:gd name="adj1" fmla="val 32227"/>
              <a:gd name="adj2" fmla="val 10392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cxnSp>
        <p:nvCxnSpPr>
          <p:cNvPr id="14" name="Elbow Connector 13">
            <a:extLst>
              <a:ext uri="{FF2B5EF4-FFF2-40B4-BE49-F238E27FC236}">
                <a16:creationId xmlns:a16="http://schemas.microsoft.com/office/drawing/2014/main" id="{3BBA07CF-6C9B-FD40-643F-E56EAF465BF1}"/>
              </a:ext>
            </a:extLst>
          </p:cNvPr>
          <p:cNvCxnSpPr>
            <a:cxnSpLocks/>
          </p:cNvCxnSpPr>
          <p:nvPr/>
        </p:nvCxnSpPr>
        <p:spPr>
          <a:xfrm rot="16200000" flipV="1">
            <a:off x="5333178" y="3062250"/>
            <a:ext cx="1868996" cy="266253"/>
          </a:xfrm>
          <a:prstGeom prst="bentConnector3">
            <a:avLst>
              <a:gd name="adj1" fmla="val 1075"/>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Left-Right Arrow 17">
            <a:extLst>
              <a:ext uri="{FF2B5EF4-FFF2-40B4-BE49-F238E27FC236}">
                <a16:creationId xmlns:a16="http://schemas.microsoft.com/office/drawing/2014/main" id="{A12B692E-488C-A3C2-90B3-8E21F0BCDF26}"/>
              </a:ext>
            </a:extLst>
          </p:cNvPr>
          <p:cNvSpPr/>
          <p:nvPr/>
        </p:nvSpPr>
        <p:spPr>
          <a:xfrm>
            <a:off x="6149954" y="2117890"/>
            <a:ext cx="4712314" cy="252713"/>
          </a:xfrm>
          <a:prstGeom prst="leftRightArrow">
            <a:avLst>
              <a:gd name="adj1" fmla="val 24275"/>
              <a:gd name="adj2" fmla="val 76003"/>
            </a:avLst>
          </a:prstGeom>
          <a:solidFill>
            <a:schemeClr val="bg2">
              <a:lumMod val="40000"/>
              <a:lumOff val="60000"/>
            </a:schemeClr>
          </a:solidFill>
          <a:ln w="38100">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cxnSp>
        <p:nvCxnSpPr>
          <p:cNvPr id="27" name="Straight Connector 26">
            <a:extLst>
              <a:ext uri="{FF2B5EF4-FFF2-40B4-BE49-F238E27FC236}">
                <a16:creationId xmlns:a16="http://schemas.microsoft.com/office/drawing/2014/main" id="{316BC80E-9F20-AF2D-8A1F-E554DA7C8DCB}"/>
              </a:ext>
            </a:extLst>
          </p:cNvPr>
          <p:cNvCxnSpPr>
            <a:cxnSpLocks/>
          </p:cNvCxnSpPr>
          <p:nvPr/>
        </p:nvCxnSpPr>
        <p:spPr>
          <a:xfrm>
            <a:off x="10886372" y="2240782"/>
            <a:ext cx="0" cy="572758"/>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53B980-DE76-82CD-09B1-BD33354B4C58}"/>
              </a:ext>
            </a:extLst>
          </p:cNvPr>
          <p:cNvSpPr txBox="1"/>
          <p:nvPr/>
        </p:nvSpPr>
        <p:spPr>
          <a:xfrm>
            <a:off x="7796246" y="1929284"/>
            <a:ext cx="1745991" cy="307777"/>
          </a:xfrm>
          <a:prstGeom prst="rect">
            <a:avLst/>
          </a:prstGeom>
          <a:noFill/>
        </p:spPr>
        <p:txBody>
          <a:bodyPr wrap="none" rtlCol="0">
            <a:spAutoFit/>
          </a:bodyPr>
          <a:lstStyle/>
          <a:p>
            <a:r>
              <a:rPr lang="en-US" dirty="0"/>
              <a:t>60 cm (horizontally)</a:t>
            </a:r>
          </a:p>
        </p:txBody>
      </p:sp>
      <p:sp>
        <p:nvSpPr>
          <p:cNvPr id="30" name="TextBox 29">
            <a:extLst>
              <a:ext uri="{FF2B5EF4-FFF2-40B4-BE49-F238E27FC236}">
                <a16:creationId xmlns:a16="http://schemas.microsoft.com/office/drawing/2014/main" id="{75A9F0DB-9208-3D68-91C2-EA483790D651}"/>
              </a:ext>
            </a:extLst>
          </p:cNvPr>
          <p:cNvSpPr txBox="1"/>
          <p:nvPr/>
        </p:nvSpPr>
        <p:spPr>
          <a:xfrm>
            <a:off x="7377785" y="4141312"/>
            <a:ext cx="381836" cy="276999"/>
          </a:xfrm>
          <a:prstGeom prst="rect">
            <a:avLst/>
          </a:prstGeom>
          <a:noFill/>
        </p:spPr>
        <p:txBody>
          <a:bodyPr wrap="none" rtlCol="0">
            <a:spAutoFit/>
          </a:bodyPr>
          <a:lstStyle/>
          <a:p>
            <a:r>
              <a:rPr lang="en-US" sz="1200" dirty="0"/>
              <a:t>(T)</a:t>
            </a:r>
          </a:p>
        </p:txBody>
      </p:sp>
      <p:sp>
        <p:nvSpPr>
          <p:cNvPr id="31" name="TextBox 30">
            <a:extLst>
              <a:ext uri="{FF2B5EF4-FFF2-40B4-BE49-F238E27FC236}">
                <a16:creationId xmlns:a16="http://schemas.microsoft.com/office/drawing/2014/main" id="{83384B91-AC2E-05B2-0349-CCAB3100ED19}"/>
              </a:ext>
            </a:extLst>
          </p:cNvPr>
          <p:cNvSpPr txBox="1"/>
          <p:nvPr/>
        </p:nvSpPr>
        <p:spPr>
          <a:xfrm>
            <a:off x="9126149" y="4047080"/>
            <a:ext cx="389850" cy="276999"/>
          </a:xfrm>
          <a:prstGeom prst="rect">
            <a:avLst/>
          </a:prstGeom>
          <a:noFill/>
        </p:spPr>
        <p:txBody>
          <a:bodyPr wrap="none" rtlCol="0">
            <a:spAutoFit/>
          </a:bodyPr>
          <a:lstStyle/>
          <a:p>
            <a:r>
              <a:rPr lang="en-US" sz="1200" dirty="0"/>
              <a:t>(V)</a:t>
            </a:r>
          </a:p>
        </p:txBody>
      </p:sp>
      <p:sp>
        <p:nvSpPr>
          <p:cNvPr id="32" name="TextBox 31">
            <a:extLst>
              <a:ext uri="{FF2B5EF4-FFF2-40B4-BE49-F238E27FC236}">
                <a16:creationId xmlns:a16="http://schemas.microsoft.com/office/drawing/2014/main" id="{EAF30832-B3FA-631B-0774-1071D11CB7BE}"/>
              </a:ext>
            </a:extLst>
          </p:cNvPr>
          <p:cNvSpPr txBox="1"/>
          <p:nvPr/>
        </p:nvSpPr>
        <p:spPr>
          <a:xfrm>
            <a:off x="9818146" y="3347882"/>
            <a:ext cx="407484" cy="276999"/>
          </a:xfrm>
          <a:prstGeom prst="rect">
            <a:avLst/>
          </a:prstGeom>
          <a:noFill/>
        </p:spPr>
        <p:txBody>
          <a:bodyPr wrap="none" rtlCol="0">
            <a:spAutoFit/>
          </a:bodyPr>
          <a:lstStyle/>
          <a:p>
            <a:r>
              <a:rPr lang="en-US" sz="1200" dirty="0"/>
              <a:t>(O)</a:t>
            </a:r>
          </a:p>
        </p:txBody>
      </p:sp>
    </p:spTree>
    <p:extLst>
      <p:ext uri="{BB962C8B-B14F-4D97-AF65-F5344CB8AC3E}">
        <p14:creationId xmlns:p14="http://schemas.microsoft.com/office/powerpoint/2010/main" val="995140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3093-FF6A-9B52-FDEC-9D8928452B18}"/>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BD6DBD2B-EADA-4492-0629-A3B3898BA08C}"/>
              </a:ext>
            </a:extLst>
          </p:cNvPr>
          <p:cNvSpPr>
            <a:spLocks noGrp="1"/>
          </p:cNvSpPr>
          <p:nvPr>
            <p:ph type="body" idx="1"/>
          </p:nvPr>
        </p:nvSpPr>
        <p:spPr/>
        <p:txBody>
          <a:bodyPr/>
          <a:lstStyle/>
          <a:p>
            <a:pPr marL="114300" indent="0">
              <a:buNone/>
            </a:pPr>
            <a:r>
              <a:rPr lang="en-US" dirty="0"/>
              <a:t>c.  Whole-body dataset</a:t>
            </a:r>
          </a:p>
        </p:txBody>
      </p:sp>
      <p:sp>
        <p:nvSpPr>
          <p:cNvPr id="4" name="Slide Number Placeholder 3">
            <a:extLst>
              <a:ext uri="{FF2B5EF4-FFF2-40B4-BE49-F238E27FC236}">
                <a16:creationId xmlns:a16="http://schemas.microsoft.com/office/drawing/2014/main" id="{AE3D4C0F-4599-7D8F-2796-653704DED3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pic>
        <p:nvPicPr>
          <p:cNvPr id="5" name="Picture 4">
            <a:extLst>
              <a:ext uri="{FF2B5EF4-FFF2-40B4-BE49-F238E27FC236}">
                <a16:creationId xmlns:a16="http://schemas.microsoft.com/office/drawing/2014/main" id="{80F92864-AAAC-91D4-CED1-44BBE649BD4F}"/>
              </a:ext>
            </a:extLst>
          </p:cNvPr>
          <p:cNvPicPr>
            <a:picLocks noChangeAspect="1"/>
          </p:cNvPicPr>
          <p:nvPr/>
        </p:nvPicPr>
        <p:blipFill>
          <a:blip r:embed="rId3"/>
          <a:stretch>
            <a:fillRect/>
          </a:stretch>
        </p:blipFill>
        <p:spPr>
          <a:xfrm>
            <a:off x="1637880" y="2433131"/>
            <a:ext cx="3249563" cy="3595261"/>
          </a:xfrm>
          <a:prstGeom prst="rect">
            <a:avLst/>
          </a:prstGeom>
        </p:spPr>
      </p:pic>
      <p:grpSp>
        <p:nvGrpSpPr>
          <p:cNvPr id="21" name="Group 20">
            <a:extLst>
              <a:ext uri="{FF2B5EF4-FFF2-40B4-BE49-F238E27FC236}">
                <a16:creationId xmlns:a16="http://schemas.microsoft.com/office/drawing/2014/main" id="{DA186D2A-788E-96A9-D9BE-B9C6793683C4}"/>
              </a:ext>
            </a:extLst>
          </p:cNvPr>
          <p:cNvGrpSpPr/>
          <p:nvPr/>
        </p:nvGrpSpPr>
        <p:grpSpPr>
          <a:xfrm>
            <a:off x="6461091" y="2058429"/>
            <a:ext cx="3982096" cy="3956836"/>
            <a:chOff x="6471139" y="1825625"/>
            <a:chExt cx="3982096" cy="3956836"/>
          </a:xfrm>
        </p:grpSpPr>
        <p:pic>
          <p:nvPicPr>
            <p:cNvPr id="12" name="Picture 11">
              <a:extLst>
                <a:ext uri="{FF2B5EF4-FFF2-40B4-BE49-F238E27FC236}">
                  <a16:creationId xmlns:a16="http://schemas.microsoft.com/office/drawing/2014/main" id="{5DF2A11B-217D-6CB7-E90D-6455D52A02BE}"/>
                </a:ext>
              </a:extLst>
            </p:cNvPr>
            <p:cNvPicPr>
              <a:picLocks noChangeAspect="1"/>
            </p:cNvPicPr>
            <p:nvPr/>
          </p:nvPicPr>
          <p:blipFill>
            <a:blip r:embed="rId4"/>
            <a:stretch>
              <a:fillRect/>
            </a:stretch>
          </p:blipFill>
          <p:spPr>
            <a:xfrm>
              <a:off x="6471139" y="1825625"/>
              <a:ext cx="3982096" cy="3182873"/>
            </a:xfrm>
            <a:prstGeom prst="rect">
              <a:avLst/>
            </a:prstGeom>
          </p:spPr>
        </p:pic>
        <p:sp>
          <p:nvSpPr>
            <p:cNvPr id="13" name="Left-Right Arrow 12">
              <a:extLst>
                <a:ext uri="{FF2B5EF4-FFF2-40B4-BE49-F238E27FC236}">
                  <a16:creationId xmlns:a16="http://schemas.microsoft.com/office/drawing/2014/main" id="{00710568-82C0-C845-C1B7-A81F0C9D38E6}"/>
                </a:ext>
              </a:extLst>
            </p:cNvPr>
            <p:cNvSpPr/>
            <p:nvPr/>
          </p:nvSpPr>
          <p:spPr>
            <a:xfrm>
              <a:off x="7644040" y="5161904"/>
              <a:ext cx="1636204" cy="226148"/>
            </a:xfrm>
            <a:prstGeom prst="leftRightArrow">
              <a:avLst>
                <a:gd name="adj1" fmla="val 24275"/>
                <a:gd name="adj2" fmla="val 76003"/>
              </a:avLst>
            </a:prstGeom>
            <a:solidFill>
              <a:schemeClr val="bg2">
                <a:lumMod val="40000"/>
                <a:lumOff val="60000"/>
              </a:schemeClr>
            </a:solidFill>
            <a:ln w="38100">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cxnSp>
          <p:nvCxnSpPr>
            <p:cNvPr id="14" name="Straight Connector 13">
              <a:extLst>
                <a:ext uri="{FF2B5EF4-FFF2-40B4-BE49-F238E27FC236}">
                  <a16:creationId xmlns:a16="http://schemas.microsoft.com/office/drawing/2014/main" id="{2AAD9798-1E2C-5760-1A7D-D91D4D085FD1}"/>
                </a:ext>
              </a:extLst>
            </p:cNvPr>
            <p:cNvCxnSpPr>
              <a:cxnSpLocks/>
            </p:cNvCxnSpPr>
            <p:nvPr/>
          </p:nvCxnSpPr>
          <p:spPr>
            <a:xfrm>
              <a:off x="9290295" y="4363927"/>
              <a:ext cx="0" cy="1110757"/>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C2E31B-8542-C071-FA58-5FA32DDD4E84}"/>
                </a:ext>
              </a:extLst>
            </p:cNvPr>
            <p:cNvSpPr txBox="1"/>
            <p:nvPr/>
          </p:nvSpPr>
          <p:spPr>
            <a:xfrm>
              <a:off x="6822869" y="5474684"/>
              <a:ext cx="3525324" cy="307777"/>
            </a:xfrm>
            <a:prstGeom prst="rect">
              <a:avLst/>
            </a:prstGeom>
            <a:noFill/>
          </p:spPr>
          <p:txBody>
            <a:bodyPr wrap="none" rtlCol="0">
              <a:spAutoFit/>
            </a:bodyPr>
            <a:lstStyle/>
            <a:p>
              <a:r>
                <a:rPr lang="en-US" dirty="0"/>
                <a:t>2.40 m apart (horizontally at the eye-level)</a:t>
              </a:r>
            </a:p>
          </p:txBody>
        </p:sp>
        <p:cxnSp>
          <p:nvCxnSpPr>
            <p:cNvPr id="17" name="Straight Connector 16">
              <a:extLst>
                <a:ext uri="{FF2B5EF4-FFF2-40B4-BE49-F238E27FC236}">
                  <a16:creationId xmlns:a16="http://schemas.microsoft.com/office/drawing/2014/main" id="{74D4B762-470B-7EE0-B982-3C9E026394A9}"/>
                </a:ext>
              </a:extLst>
            </p:cNvPr>
            <p:cNvCxnSpPr>
              <a:cxnSpLocks/>
            </p:cNvCxnSpPr>
            <p:nvPr/>
          </p:nvCxnSpPr>
          <p:spPr>
            <a:xfrm>
              <a:off x="7633992" y="4363927"/>
              <a:ext cx="0" cy="1093687"/>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FE0FB63B-099A-E386-CF2F-07A57B4E0D11}"/>
              </a:ext>
            </a:extLst>
          </p:cNvPr>
          <p:cNvSpPr txBox="1"/>
          <p:nvPr/>
        </p:nvSpPr>
        <p:spPr>
          <a:xfrm>
            <a:off x="8330084" y="5170966"/>
            <a:ext cx="418704" cy="261610"/>
          </a:xfrm>
          <a:prstGeom prst="rect">
            <a:avLst/>
          </a:prstGeom>
          <a:noFill/>
        </p:spPr>
        <p:txBody>
          <a:bodyPr wrap="none" rtlCol="0">
            <a:spAutoFit/>
          </a:bodyPr>
          <a:lstStyle/>
          <a:p>
            <a:r>
              <a:rPr lang="en-US" sz="1050" dirty="0"/>
              <a:t>(JJ)</a:t>
            </a:r>
          </a:p>
        </p:txBody>
      </p:sp>
      <p:sp>
        <p:nvSpPr>
          <p:cNvPr id="23" name="TextBox 22">
            <a:extLst>
              <a:ext uri="{FF2B5EF4-FFF2-40B4-BE49-F238E27FC236}">
                <a16:creationId xmlns:a16="http://schemas.microsoft.com/office/drawing/2014/main" id="{0198CD36-1C52-B79C-973C-E49FE2CD7F43}"/>
              </a:ext>
            </a:extLst>
          </p:cNvPr>
          <p:cNvSpPr txBox="1"/>
          <p:nvPr/>
        </p:nvSpPr>
        <p:spPr>
          <a:xfrm>
            <a:off x="9994339" y="3939007"/>
            <a:ext cx="447558" cy="253916"/>
          </a:xfrm>
          <a:prstGeom prst="rect">
            <a:avLst/>
          </a:prstGeom>
          <a:noFill/>
        </p:spPr>
        <p:txBody>
          <a:bodyPr wrap="none" rtlCol="0">
            <a:spAutoFit/>
          </a:bodyPr>
          <a:lstStyle/>
          <a:p>
            <a:r>
              <a:rPr lang="en-US" sz="1050" dirty="0"/>
              <a:t>(RL)</a:t>
            </a:r>
          </a:p>
        </p:txBody>
      </p:sp>
      <p:sp>
        <p:nvSpPr>
          <p:cNvPr id="24" name="TextBox 23">
            <a:extLst>
              <a:ext uri="{FF2B5EF4-FFF2-40B4-BE49-F238E27FC236}">
                <a16:creationId xmlns:a16="http://schemas.microsoft.com/office/drawing/2014/main" id="{78FD2A4B-9D7C-1730-B21C-D2B9675EECEC}"/>
              </a:ext>
            </a:extLst>
          </p:cNvPr>
          <p:cNvSpPr txBox="1"/>
          <p:nvPr/>
        </p:nvSpPr>
        <p:spPr>
          <a:xfrm>
            <a:off x="7869299" y="3945208"/>
            <a:ext cx="425116" cy="253916"/>
          </a:xfrm>
          <a:prstGeom prst="rect">
            <a:avLst/>
          </a:prstGeom>
          <a:noFill/>
        </p:spPr>
        <p:txBody>
          <a:bodyPr wrap="none" rtlCol="0">
            <a:spAutoFit/>
          </a:bodyPr>
          <a:lstStyle/>
          <a:p>
            <a:r>
              <a:rPr lang="en-US" sz="1050" dirty="0"/>
              <a:t>(LL)</a:t>
            </a:r>
          </a:p>
        </p:txBody>
      </p:sp>
      <p:sp>
        <p:nvSpPr>
          <p:cNvPr id="25" name="TextBox 24">
            <a:extLst>
              <a:ext uri="{FF2B5EF4-FFF2-40B4-BE49-F238E27FC236}">
                <a16:creationId xmlns:a16="http://schemas.microsoft.com/office/drawing/2014/main" id="{192B84F1-0D6C-5895-EA67-053C85D26213}"/>
              </a:ext>
            </a:extLst>
          </p:cNvPr>
          <p:cNvSpPr txBox="1"/>
          <p:nvPr/>
        </p:nvSpPr>
        <p:spPr>
          <a:xfrm>
            <a:off x="10034531" y="2866867"/>
            <a:ext cx="461986" cy="253916"/>
          </a:xfrm>
          <a:prstGeom prst="rect">
            <a:avLst/>
          </a:prstGeom>
          <a:noFill/>
        </p:spPr>
        <p:txBody>
          <a:bodyPr wrap="none" rtlCol="0">
            <a:spAutoFit/>
          </a:bodyPr>
          <a:lstStyle/>
          <a:p>
            <a:r>
              <a:rPr lang="en-US" sz="1050" dirty="0"/>
              <a:t>(RA)</a:t>
            </a:r>
          </a:p>
        </p:txBody>
      </p:sp>
      <p:sp>
        <p:nvSpPr>
          <p:cNvPr id="26" name="TextBox 25">
            <a:extLst>
              <a:ext uri="{FF2B5EF4-FFF2-40B4-BE49-F238E27FC236}">
                <a16:creationId xmlns:a16="http://schemas.microsoft.com/office/drawing/2014/main" id="{D671EA07-E6F9-A25B-2CAB-DCF368308A9E}"/>
              </a:ext>
            </a:extLst>
          </p:cNvPr>
          <p:cNvSpPr txBox="1"/>
          <p:nvPr/>
        </p:nvSpPr>
        <p:spPr>
          <a:xfrm>
            <a:off x="7890540" y="2861974"/>
            <a:ext cx="439544" cy="253916"/>
          </a:xfrm>
          <a:prstGeom prst="rect">
            <a:avLst/>
          </a:prstGeom>
          <a:noFill/>
        </p:spPr>
        <p:txBody>
          <a:bodyPr wrap="none" rtlCol="0">
            <a:spAutoFit/>
          </a:bodyPr>
          <a:lstStyle/>
          <a:p>
            <a:r>
              <a:rPr lang="en-US" sz="1050" dirty="0"/>
              <a:t>(LA)</a:t>
            </a:r>
          </a:p>
        </p:txBody>
      </p:sp>
    </p:spTree>
    <p:extLst>
      <p:ext uri="{BB962C8B-B14F-4D97-AF65-F5344CB8AC3E}">
        <p14:creationId xmlns:p14="http://schemas.microsoft.com/office/powerpoint/2010/main" val="106089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01DF2-E92E-C5F4-A8A2-A68048E55332}"/>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47ABBB5E-09C3-5FDE-DBFD-7201093A4969}"/>
              </a:ext>
            </a:extLst>
          </p:cNvPr>
          <p:cNvSpPr>
            <a:spLocks noGrp="1"/>
          </p:cNvSpPr>
          <p:nvPr>
            <p:ph type="body" idx="1"/>
          </p:nvPr>
        </p:nvSpPr>
        <p:spPr/>
        <p:txBody>
          <a:bodyPr/>
          <a:lstStyle/>
          <a:p>
            <a:pPr marL="114300" indent="0">
              <a:buNone/>
            </a:pPr>
            <a:r>
              <a:rPr lang="en-US" dirty="0"/>
              <a:t>d.  Equipment-based dataset:</a:t>
            </a:r>
          </a:p>
        </p:txBody>
      </p:sp>
      <p:sp>
        <p:nvSpPr>
          <p:cNvPr id="4" name="Slide Number Placeholder 3">
            <a:extLst>
              <a:ext uri="{FF2B5EF4-FFF2-40B4-BE49-F238E27FC236}">
                <a16:creationId xmlns:a16="http://schemas.microsoft.com/office/drawing/2014/main" id="{153B5BF1-8D12-0843-0547-DE6EBE95CB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5" name="Picture 4">
            <a:extLst>
              <a:ext uri="{FF2B5EF4-FFF2-40B4-BE49-F238E27FC236}">
                <a16:creationId xmlns:a16="http://schemas.microsoft.com/office/drawing/2014/main" id="{279C626F-7B78-B0EA-D4C8-443A6FC132F6}"/>
              </a:ext>
            </a:extLst>
          </p:cNvPr>
          <p:cNvPicPr>
            <a:picLocks noChangeAspect="1"/>
          </p:cNvPicPr>
          <p:nvPr/>
        </p:nvPicPr>
        <p:blipFill>
          <a:blip r:embed="rId3"/>
          <a:stretch>
            <a:fillRect/>
          </a:stretch>
        </p:blipFill>
        <p:spPr>
          <a:xfrm>
            <a:off x="2732344" y="2371411"/>
            <a:ext cx="3889520" cy="4045759"/>
          </a:xfrm>
          <a:prstGeom prst="rect">
            <a:avLst/>
          </a:prstGeom>
        </p:spPr>
      </p:pic>
      <p:pic>
        <p:nvPicPr>
          <p:cNvPr id="6" name="Picture 5">
            <a:extLst>
              <a:ext uri="{FF2B5EF4-FFF2-40B4-BE49-F238E27FC236}">
                <a16:creationId xmlns:a16="http://schemas.microsoft.com/office/drawing/2014/main" id="{A84407B0-DE38-9BCC-5A7E-B4BFAA915F4B}"/>
              </a:ext>
            </a:extLst>
          </p:cNvPr>
          <p:cNvPicPr>
            <a:picLocks noChangeAspect="1"/>
          </p:cNvPicPr>
          <p:nvPr/>
        </p:nvPicPr>
        <p:blipFill>
          <a:blip r:embed="rId4"/>
          <a:stretch>
            <a:fillRect/>
          </a:stretch>
        </p:blipFill>
        <p:spPr>
          <a:xfrm>
            <a:off x="7493121" y="2371412"/>
            <a:ext cx="3589541" cy="3856192"/>
          </a:xfrm>
          <a:prstGeom prst="rect">
            <a:avLst/>
          </a:prstGeom>
        </p:spPr>
      </p:pic>
      <p:sp>
        <p:nvSpPr>
          <p:cNvPr id="7" name="TextBox 6">
            <a:extLst>
              <a:ext uri="{FF2B5EF4-FFF2-40B4-BE49-F238E27FC236}">
                <a16:creationId xmlns:a16="http://schemas.microsoft.com/office/drawing/2014/main" id="{56709529-4B41-A2CC-2457-D2B0ED28F67F}"/>
              </a:ext>
            </a:extLst>
          </p:cNvPr>
          <p:cNvSpPr txBox="1"/>
          <p:nvPr/>
        </p:nvSpPr>
        <p:spPr>
          <a:xfrm>
            <a:off x="8902842" y="2417719"/>
            <a:ext cx="460382" cy="253916"/>
          </a:xfrm>
          <a:prstGeom prst="rect">
            <a:avLst/>
          </a:prstGeom>
          <a:noFill/>
        </p:spPr>
        <p:txBody>
          <a:bodyPr wrap="none" rtlCol="0">
            <a:spAutoFit/>
          </a:bodyPr>
          <a:lstStyle/>
          <a:p>
            <a:r>
              <a:rPr lang="en-US" sz="1050" dirty="0"/>
              <a:t>(TG)</a:t>
            </a:r>
          </a:p>
        </p:txBody>
      </p:sp>
      <p:sp>
        <p:nvSpPr>
          <p:cNvPr id="8" name="TextBox 7">
            <a:extLst>
              <a:ext uri="{FF2B5EF4-FFF2-40B4-BE49-F238E27FC236}">
                <a16:creationId xmlns:a16="http://schemas.microsoft.com/office/drawing/2014/main" id="{18B082EF-4B2B-14B1-4AEF-8FE23A434C43}"/>
              </a:ext>
            </a:extLst>
          </p:cNvPr>
          <p:cNvSpPr txBox="1"/>
          <p:nvPr/>
        </p:nvSpPr>
        <p:spPr>
          <a:xfrm>
            <a:off x="7684997" y="5152546"/>
            <a:ext cx="490840" cy="253916"/>
          </a:xfrm>
          <a:prstGeom prst="rect">
            <a:avLst/>
          </a:prstGeom>
          <a:noFill/>
        </p:spPr>
        <p:txBody>
          <a:bodyPr wrap="none" rtlCol="0">
            <a:spAutoFit/>
          </a:bodyPr>
          <a:lstStyle/>
          <a:p>
            <a:r>
              <a:rPr lang="en-US" sz="1050" dirty="0"/>
              <a:t>(WB)</a:t>
            </a:r>
          </a:p>
        </p:txBody>
      </p:sp>
      <p:sp>
        <p:nvSpPr>
          <p:cNvPr id="9" name="TextBox 8">
            <a:extLst>
              <a:ext uri="{FF2B5EF4-FFF2-40B4-BE49-F238E27FC236}">
                <a16:creationId xmlns:a16="http://schemas.microsoft.com/office/drawing/2014/main" id="{DEDADA5A-48CA-B80B-FA58-FC4DF95AF791}"/>
              </a:ext>
            </a:extLst>
          </p:cNvPr>
          <p:cNvSpPr txBox="1"/>
          <p:nvPr/>
        </p:nvSpPr>
        <p:spPr>
          <a:xfrm>
            <a:off x="9336291" y="3792033"/>
            <a:ext cx="461986" cy="253916"/>
          </a:xfrm>
          <a:prstGeom prst="rect">
            <a:avLst/>
          </a:prstGeom>
          <a:noFill/>
        </p:spPr>
        <p:txBody>
          <a:bodyPr wrap="none" rtlCol="0">
            <a:spAutoFit/>
          </a:bodyPr>
          <a:lstStyle/>
          <a:p>
            <a:r>
              <a:rPr lang="en-US" sz="1050" dirty="0"/>
              <a:t>(CB)</a:t>
            </a:r>
          </a:p>
        </p:txBody>
      </p:sp>
      <p:sp>
        <p:nvSpPr>
          <p:cNvPr id="10" name="TextBox 9">
            <a:extLst>
              <a:ext uri="{FF2B5EF4-FFF2-40B4-BE49-F238E27FC236}">
                <a16:creationId xmlns:a16="http://schemas.microsoft.com/office/drawing/2014/main" id="{47A19855-FC4E-632B-4C0B-45B877E752C0}"/>
              </a:ext>
            </a:extLst>
          </p:cNvPr>
          <p:cNvSpPr txBox="1"/>
          <p:nvPr/>
        </p:nvSpPr>
        <p:spPr>
          <a:xfrm>
            <a:off x="10726619" y="5189217"/>
            <a:ext cx="498855" cy="253916"/>
          </a:xfrm>
          <a:prstGeom prst="rect">
            <a:avLst/>
          </a:prstGeom>
          <a:noFill/>
        </p:spPr>
        <p:txBody>
          <a:bodyPr wrap="none" rtlCol="0">
            <a:spAutoFit/>
          </a:bodyPr>
          <a:lstStyle/>
          <a:p>
            <a:r>
              <a:rPr lang="en-US" sz="1050" dirty="0"/>
              <a:t>(HW)</a:t>
            </a:r>
          </a:p>
        </p:txBody>
      </p:sp>
    </p:spTree>
    <p:extLst>
      <p:ext uri="{BB962C8B-B14F-4D97-AF65-F5344CB8AC3E}">
        <p14:creationId xmlns:p14="http://schemas.microsoft.com/office/powerpoint/2010/main" val="2167377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3A98-0026-A993-7B36-F8D9BCEB3F3B}"/>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79ED2BE2-6E4D-6648-8088-D26644DCD8C1}"/>
              </a:ext>
            </a:extLst>
          </p:cNvPr>
          <p:cNvSpPr>
            <a:spLocks noGrp="1"/>
          </p:cNvSpPr>
          <p:nvPr>
            <p:ph type="body" idx="1"/>
          </p:nvPr>
        </p:nvSpPr>
        <p:spPr>
          <a:xfrm>
            <a:off x="838200" y="1825625"/>
            <a:ext cx="5150618" cy="776898"/>
          </a:xfrm>
        </p:spPr>
        <p:txBody>
          <a:bodyPr/>
          <a:lstStyle/>
          <a:p>
            <a:pPr marL="114300" indent="0">
              <a:buNone/>
            </a:pPr>
            <a:r>
              <a:rPr lang="en-US" dirty="0"/>
              <a:t>d.  Equipment-based dataset:</a:t>
            </a:r>
          </a:p>
        </p:txBody>
      </p:sp>
      <p:sp>
        <p:nvSpPr>
          <p:cNvPr id="4" name="Slide Number Placeholder 3">
            <a:extLst>
              <a:ext uri="{FF2B5EF4-FFF2-40B4-BE49-F238E27FC236}">
                <a16:creationId xmlns:a16="http://schemas.microsoft.com/office/drawing/2014/main" id="{34A22167-CF52-0794-B3B3-36B004D432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5" name="Picture 4">
            <a:extLst>
              <a:ext uri="{FF2B5EF4-FFF2-40B4-BE49-F238E27FC236}">
                <a16:creationId xmlns:a16="http://schemas.microsoft.com/office/drawing/2014/main" id="{BAD8E504-0168-86C0-9DAF-290603D2725B}"/>
              </a:ext>
            </a:extLst>
          </p:cNvPr>
          <p:cNvPicPr>
            <a:picLocks noChangeAspect="1"/>
          </p:cNvPicPr>
          <p:nvPr/>
        </p:nvPicPr>
        <p:blipFill>
          <a:blip r:embed="rId3"/>
          <a:stretch>
            <a:fillRect/>
          </a:stretch>
        </p:blipFill>
        <p:spPr>
          <a:xfrm>
            <a:off x="3697793" y="2335248"/>
            <a:ext cx="7656007" cy="3975694"/>
          </a:xfrm>
          <a:prstGeom prst="rect">
            <a:avLst/>
          </a:prstGeom>
        </p:spPr>
      </p:pic>
      <p:sp>
        <p:nvSpPr>
          <p:cNvPr id="6" name="TextBox 5">
            <a:extLst>
              <a:ext uri="{FF2B5EF4-FFF2-40B4-BE49-F238E27FC236}">
                <a16:creationId xmlns:a16="http://schemas.microsoft.com/office/drawing/2014/main" id="{810B9BBB-4E43-EEFA-7293-9D283D8AB099}"/>
              </a:ext>
            </a:extLst>
          </p:cNvPr>
          <p:cNvSpPr txBox="1"/>
          <p:nvPr/>
        </p:nvSpPr>
        <p:spPr>
          <a:xfrm>
            <a:off x="944547" y="4841744"/>
            <a:ext cx="2391506" cy="646331"/>
          </a:xfrm>
          <a:prstGeom prst="rect">
            <a:avLst/>
          </a:prstGeom>
          <a:noFill/>
        </p:spPr>
        <p:txBody>
          <a:bodyPr wrap="square" rtlCol="0">
            <a:spAutoFit/>
          </a:bodyPr>
          <a:lstStyle/>
          <a:p>
            <a:r>
              <a:rPr lang="en-US" sz="1800" u="sng" dirty="0">
                <a:effectLst/>
                <a:latin typeface="NimbusRomNo9L"/>
              </a:rPr>
              <a:t>Figure:</a:t>
            </a:r>
            <a:r>
              <a:rPr lang="en-US" sz="1800" dirty="0">
                <a:effectLst/>
                <a:latin typeface="NimbusRomNo9L"/>
              </a:rPr>
              <a:t> Equipment-wise Volunteer Prediction</a:t>
            </a:r>
            <a:endParaRPr lang="en-US" dirty="0"/>
          </a:p>
        </p:txBody>
      </p:sp>
      <p:sp>
        <p:nvSpPr>
          <p:cNvPr id="7" name="Rectangle 6">
            <a:extLst>
              <a:ext uri="{FF2B5EF4-FFF2-40B4-BE49-F238E27FC236}">
                <a16:creationId xmlns:a16="http://schemas.microsoft.com/office/drawing/2014/main" id="{A46CA124-8F49-F205-5324-D1B27C0465FE}"/>
              </a:ext>
            </a:extLst>
          </p:cNvPr>
          <p:cNvSpPr/>
          <p:nvPr/>
        </p:nvSpPr>
        <p:spPr>
          <a:xfrm>
            <a:off x="4943789" y="4099727"/>
            <a:ext cx="5205046" cy="251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0C5880-3771-2DFA-FF70-13F4ABB60A34}"/>
              </a:ext>
            </a:extLst>
          </p:cNvPr>
          <p:cNvSpPr txBox="1"/>
          <p:nvPr/>
        </p:nvSpPr>
        <p:spPr>
          <a:xfrm>
            <a:off x="944547" y="2782669"/>
            <a:ext cx="2391506" cy="646331"/>
          </a:xfrm>
          <a:prstGeom prst="rect">
            <a:avLst/>
          </a:prstGeom>
          <a:noFill/>
        </p:spPr>
        <p:txBody>
          <a:bodyPr wrap="square" rtlCol="0">
            <a:spAutoFit/>
          </a:bodyPr>
          <a:lstStyle/>
          <a:p>
            <a:r>
              <a:rPr lang="en-US" sz="1800" u="sng" dirty="0">
                <a:effectLst/>
                <a:latin typeface="NimbusRomNo9L"/>
              </a:rPr>
              <a:t>Figure:</a:t>
            </a:r>
            <a:r>
              <a:rPr lang="en-US" sz="1800" dirty="0">
                <a:effectLst/>
                <a:latin typeface="NimbusRomNo9L"/>
              </a:rPr>
              <a:t> Volunteer-wise Exercise Prediction</a:t>
            </a:r>
            <a:endParaRPr lang="en-US" dirty="0"/>
          </a:p>
        </p:txBody>
      </p:sp>
      <p:sp>
        <p:nvSpPr>
          <p:cNvPr id="9" name="Right Arrow 8">
            <a:extLst>
              <a:ext uri="{FF2B5EF4-FFF2-40B4-BE49-F238E27FC236}">
                <a16:creationId xmlns:a16="http://schemas.microsoft.com/office/drawing/2014/main" id="{381EC308-2858-025F-8A1B-A18BD9ACDA8C}"/>
              </a:ext>
            </a:extLst>
          </p:cNvPr>
          <p:cNvSpPr/>
          <p:nvPr/>
        </p:nvSpPr>
        <p:spPr>
          <a:xfrm>
            <a:off x="3125039" y="3138403"/>
            <a:ext cx="572754" cy="222770"/>
          </a:xfrm>
          <a:prstGeom prst="rightArrow">
            <a:avLst>
              <a:gd name="adj1" fmla="val 50000"/>
              <a:gd name="adj2" fmla="val 7430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AE928A28-2383-17B8-000F-062577CAFD2A}"/>
              </a:ext>
            </a:extLst>
          </p:cNvPr>
          <p:cNvSpPr/>
          <p:nvPr/>
        </p:nvSpPr>
        <p:spPr>
          <a:xfrm>
            <a:off x="3125039" y="5205102"/>
            <a:ext cx="572754" cy="222770"/>
          </a:xfrm>
          <a:prstGeom prst="rightArrow">
            <a:avLst>
              <a:gd name="adj1" fmla="val 50000"/>
              <a:gd name="adj2" fmla="val 7430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41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0824-8C8F-2AFD-BCBA-EF90C13C185A}"/>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DAC5F597-7BA0-3DBA-537E-0471AE5EF7FD}"/>
              </a:ext>
            </a:extLst>
          </p:cNvPr>
          <p:cNvSpPr>
            <a:spLocks noGrp="1"/>
          </p:cNvSpPr>
          <p:nvPr>
            <p:ph type="body" idx="1"/>
          </p:nvPr>
        </p:nvSpPr>
        <p:spPr>
          <a:xfrm>
            <a:off x="838200" y="1825625"/>
            <a:ext cx="5257800" cy="3848554"/>
          </a:xfrm>
        </p:spPr>
        <p:txBody>
          <a:bodyPr/>
          <a:lstStyle/>
          <a:p>
            <a:pPr>
              <a:lnSpc>
                <a:spcPct val="100000"/>
              </a:lnSpc>
            </a:pPr>
            <a:r>
              <a:rPr lang="en-US" dirty="0"/>
              <a:t>Achievements:</a:t>
            </a:r>
          </a:p>
          <a:p>
            <a:pPr lvl="1">
              <a:lnSpc>
                <a:spcPct val="100000"/>
              </a:lnSpc>
            </a:pPr>
            <a:endParaRPr lang="en-US" dirty="0"/>
          </a:p>
          <a:p>
            <a:pPr lvl="1">
              <a:lnSpc>
                <a:spcPct val="100000"/>
              </a:lnSpc>
            </a:pPr>
            <a:r>
              <a:rPr lang="en-US" dirty="0"/>
              <a:t>Low-cost device-free system</a:t>
            </a:r>
            <a:br>
              <a:rPr lang="en-US" dirty="0"/>
            </a:br>
            <a:endParaRPr lang="en-US" dirty="0"/>
          </a:p>
          <a:p>
            <a:pPr lvl="1">
              <a:lnSpc>
                <a:spcPct val="100000"/>
              </a:lnSpc>
            </a:pPr>
            <a:r>
              <a:rPr lang="en-US" dirty="0"/>
              <a:t>High Accuracy</a:t>
            </a:r>
            <a:br>
              <a:rPr lang="en-US" dirty="0"/>
            </a:br>
            <a:endParaRPr lang="en-US" dirty="0"/>
          </a:p>
          <a:p>
            <a:pPr lvl="1">
              <a:lnSpc>
                <a:spcPct val="100000"/>
              </a:lnSpc>
            </a:pPr>
            <a:r>
              <a:rPr lang="en-US" dirty="0"/>
              <a:t>Multi-volunteer &amp; Multi-TX/RX links for equipment-based actions</a:t>
            </a:r>
          </a:p>
          <a:p>
            <a:pPr lvl="1">
              <a:lnSpc>
                <a:spcPct val="100000"/>
              </a:lnSpc>
            </a:pPr>
            <a:endParaRPr lang="en-US" dirty="0"/>
          </a:p>
        </p:txBody>
      </p:sp>
      <p:sp>
        <p:nvSpPr>
          <p:cNvPr id="4" name="Slide Number Placeholder 3">
            <a:extLst>
              <a:ext uri="{FF2B5EF4-FFF2-40B4-BE49-F238E27FC236}">
                <a16:creationId xmlns:a16="http://schemas.microsoft.com/office/drawing/2014/main" id="{04F2E80B-5D77-CFFF-9127-C5E2378E4F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5" name="Text Placeholder 2">
            <a:extLst>
              <a:ext uri="{FF2B5EF4-FFF2-40B4-BE49-F238E27FC236}">
                <a16:creationId xmlns:a16="http://schemas.microsoft.com/office/drawing/2014/main" id="{60C741DE-F3CB-5191-D3C5-3EC883E9826F}"/>
              </a:ext>
            </a:extLst>
          </p:cNvPr>
          <p:cNvSpPr txBox="1">
            <a:spLocks/>
          </p:cNvSpPr>
          <p:nvPr/>
        </p:nvSpPr>
        <p:spPr>
          <a:xfrm>
            <a:off x="6229979" y="1825625"/>
            <a:ext cx="5697414" cy="384855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US" dirty="0"/>
              <a:t>Future Scopes:</a:t>
            </a:r>
            <a:br>
              <a:rPr lang="en-US" dirty="0"/>
            </a:br>
            <a:endParaRPr lang="en-US" dirty="0"/>
          </a:p>
          <a:p>
            <a:pPr lvl="1">
              <a:lnSpc>
                <a:spcPct val="100000"/>
              </a:lnSpc>
            </a:pPr>
            <a:r>
              <a:rPr lang="en-US" dirty="0"/>
              <a:t>Data with more volunteers</a:t>
            </a:r>
            <a:br>
              <a:rPr lang="en-US" dirty="0"/>
            </a:br>
            <a:endParaRPr lang="en-US" dirty="0"/>
          </a:p>
          <a:p>
            <a:pPr lvl="1">
              <a:lnSpc>
                <a:spcPct val="100000"/>
              </a:lnSpc>
            </a:pPr>
            <a:r>
              <a:rPr lang="en-US" dirty="0"/>
              <a:t>Environment independent models</a:t>
            </a:r>
            <a:br>
              <a:rPr lang="en-US" dirty="0"/>
            </a:br>
            <a:endParaRPr lang="en-US" dirty="0"/>
          </a:p>
          <a:p>
            <a:pPr lvl="1">
              <a:lnSpc>
                <a:spcPct val="100000"/>
              </a:lnSpc>
            </a:pPr>
            <a:r>
              <a:rPr lang="en-US" dirty="0"/>
              <a:t>Evaluate </a:t>
            </a:r>
            <a:r>
              <a:rPr lang="en-US" dirty="0" err="1"/>
              <a:t>WiPT</a:t>
            </a:r>
            <a:r>
              <a:rPr lang="en-US" dirty="0"/>
              <a:t> for tracking physical therapy patients over longer periods of time</a:t>
            </a:r>
          </a:p>
        </p:txBody>
      </p:sp>
    </p:spTree>
    <p:extLst>
      <p:ext uri="{BB962C8B-B14F-4D97-AF65-F5344CB8AC3E}">
        <p14:creationId xmlns:p14="http://schemas.microsoft.com/office/powerpoint/2010/main" val="297784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DD55-D073-192D-CBE4-AAA93F167DFB}"/>
              </a:ext>
            </a:extLst>
          </p:cNvPr>
          <p:cNvSpPr>
            <a:spLocks noGrp="1"/>
          </p:cNvSpPr>
          <p:nvPr>
            <p:ph type="title"/>
          </p:nvPr>
        </p:nvSpPr>
        <p:spPr/>
        <p:txBody>
          <a:bodyPr/>
          <a:lstStyle/>
          <a:p>
            <a:pPr algn="ctr"/>
            <a:r>
              <a:rPr lang="en-US" dirty="0">
                <a:solidFill>
                  <a:schemeClr val="accent1"/>
                </a:solidFill>
              </a:rPr>
              <a:t>Thanks!</a:t>
            </a:r>
          </a:p>
        </p:txBody>
      </p:sp>
      <p:sp>
        <p:nvSpPr>
          <p:cNvPr id="3" name="Text Placeholder 2">
            <a:extLst>
              <a:ext uri="{FF2B5EF4-FFF2-40B4-BE49-F238E27FC236}">
                <a16:creationId xmlns:a16="http://schemas.microsoft.com/office/drawing/2014/main" id="{CCCFD84C-8196-D57A-AC7D-3CCFF1082F5B}"/>
              </a:ext>
            </a:extLst>
          </p:cNvPr>
          <p:cNvSpPr>
            <a:spLocks noGrp="1"/>
          </p:cNvSpPr>
          <p:nvPr>
            <p:ph type="body" idx="1"/>
          </p:nvPr>
        </p:nvSpPr>
        <p:spPr/>
        <p:txBody>
          <a:bodyPr/>
          <a:lstStyle/>
          <a:p>
            <a:pPr marL="114300" indent="0" algn="ctr">
              <a:buNone/>
            </a:pPr>
            <a:r>
              <a:rPr lang="en-US" dirty="0"/>
              <a:t>Presenter:</a:t>
            </a:r>
          </a:p>
          <a:p>
            <a:pPr marL="114300" indent="0" algn="ctr">
              <a:buNone/>
            </a:pPr>
            <a:r>
              <a:rPr lang="en-US" dirty="0"/>
              <a:t>Md </a:t>
            </a:r>
            <a:r>
              <a:rPr lang="en-US" b="1" u="sng" dirty="0"/>
              <a:t>Touhid</a:t>
            </a:r>
            <a:r>
              <a:rPr lang="en-US" dirty="0"/>
              <a:t>uzzaman</a:t>
            </a:r>
          </a:p>
          <a:p>
            <a:pPr marL="114300" indent="0" algn="ctr">
              <a:buNone/>
            </a:pPr>
            <a:r>
              <a:rPr lang="en-US" dirty="0"/>
              <a:t>Ph.D. Student</a:t>
            </a:r>
          </a:p>
          <a:p>
            <a:pPr marL="114300" indent="0" algn="ctr">
              <a:buNone/>
            </a:pPr>
            <a:r>
              <a:rPr lang="en-US" dirty="0">
                <a:hlinkClick r:id="rId3"/>
              </a:rPr>
              <a:t>touhiduzzamm@vcu.edu</a:t>
            </a:r>
            <a:r>
              <a:rPr lang="en-US" dirty="0"/>
              <a:t> </a:t>
            </a:r>
          </a:p>
          <a:p>
            <a:pPr marL="114300" indent="0" algn="ctr">
              <a:buNone/>
            </a:pPr>
            <a:endParaRPr lang="en-US" dirty="0"/>
          </a:p>
          <a:p>
            <a:pPr marL="114300" indent="0" algn="ctr">
              <a:buNone/>
            </a:pPr>
            <a:r>
              <a:rPr lang="en-US" dirty="0"/>
              <a:t>Our Edge-Based </a:t>
            </a:r>
            <a:r>
              <a:rPr lang="en-US" dirty="0" err="1"/>
              <a:t>WiFi</a:t>
            </a:r>
            <a:r>
              <a:rPr lang="en-US" dirty="0"/>
              <a:t> Sensing Tool(s):</a:t>
            </a:r>
            <a:br>
              <a:rPr lang="en-US" dirty="0"/>
            </a:br>
            <a:r>
              <a:rPr lang="en-US" dirty="0">
                <a:hlinkClick r:id="rId4"/>
              </a:rPr>
              <a:t>https://stevenmhernandez.github.io/ESP32-CSI-Tool/</a:t>
            </a:r>
            <a:r>
              <a:rPr lang="en-US" dirty="0"/>
              <a:t> </a:t>
            </a:r>
          </a:p>
        </p:txBody>
      </p:sp>
      <p:sp>
        <p:nvSpPr>
          <p:cNvPr id="4" name="Slide Number Placeholder 3">
            <a:extLst>
              <a:ext uri="{FF2B5EF4-FFF2-40B4-BE49-F238E27FC236}">
                <a16:creationId xmlns:a16="http://schemas.microsoft.com/office/drawing/2014/main" id="{7C3BA861-31DD-C7DA-C1E5-42131CAD24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841428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8EF0-9785-FF16-E0AB-4AD11029CE0D}"/>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B0F46768-EF71-ABD5-B5CD-6CDB5441D6B5}"/>
              </a:ext>
            </a:extLst>
          </p:cNvPr>
          <p:cNvSpPr>
            <a:spLocks noGrp="1"/>
          </p:cNvSpPr>
          <p:nvPr>
            <p:ph type="body" idx="1"/>
          </p:nvPr>
        </p:nvSpPr>
        <p:spPr/>
        <p:txBody>
          <a:bodyPr>
            <a:normAutofit/>
          </a:bodyPr>
          <a:lstStyle/>
          <a:p>
            <a:r>
              <a:rPr lang="en-US" dirty="0" err="1"/>
              <a:t>WiFi</a:t>
            </a:r>
            <a:r>
              <a:rPr lang="en-US" dirty="0"/>
              <a:t> Sensing</a:t>
            </a:r>
          </a:p>
          <a:p>
            <a:r>
              <a:rPr lang="en-US" dirty="0"/>
              <a:t>Wi-PT</a:t>
            </a:r>
          </a:p>
          <a:p>
            <a:pPr lvl="1"/>
            <a:r>
              <a:rPr lang="en-US" dirty="0"/>
              <a:t>CSI Data Collection</a:t>
            </a:r>
          </a:p>
          <a:p>
            <a:pPr lvl="1"/>
            <a:r>
              <a:rPr lang="en-US" dirty="0"/>
              <a:t>Preprocessing &amp; Machine Learning</a:t>
            </a:r>
          </a:p>
          <a:p>
            <a:r>
              <a:rPr lang="en-US" dirty="0"/>
              <a:t>Evaluation</a:t>
            </a:r>
          </a:p>
          <a:p>
            <a:pPr lvl="1"/>
            <a:r>
              <a:rPr lang="en-US" dirty="0"/>
              <a:t>Data sets </a:t>
            </a:r>
          </a:p>
          <a:p>
            <a:pPr lvl="1"/>
            <a:r>
              <a:rPr lang="en-US" dirty="0"/>
              <a:t>Results</a:t>
            </a:r>
          </a:p>
          <a:p>
            <a:r>
              <a:rPr lang="en-US" dirty="0"/>
              <a:t>Conclusion</a:t>
            </a:r>
          </a:p>
        </p:txBody>
      </p:sp>
      <p:sp>
        <p:nvSpPr>
          <p:cNvPr id="4" name="Slide Number Placeholder 3">
            <a:extLst>
              <a:ext uri="{FF2B5EF4-FFF2-40B4-BE49-F238E27FC236}">
                <a16:creationId xmlns:a16="http://schemas.microsoft.com/office/drawing/2014/main" id="{20A08BED-B7D5-D149-98BF-11D1552DA5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25170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25B7-DAFB-C218-7333-9687750ADC61}"/>
              </a:ext>
            </a:extLst>
          </p:cNvPr>
          <p:cNvSpPr>
            <a:spLocks noGrp="1"/>
          </p:cNvSpPr>
          <p:nvPr>
            <p:ph type="title"/>
          </p:nvPr>
        </p:nvSpPr>
        <p:spPr/>
        <p:txBody>
          <a:bodyPr/>
          <a:lstStyle/>
          <a:p>
            <a:r>
              <a:rPr lang="en-US" dirty="0" err="1"/>
              <a:t>WiFi</a:t>
            </a:r>
            <a:r>
              <a:rPr lang="en-US" dirty="0"/>
              <a:t> Sensing</a:t>
            </a:r>
          </a:p>
        </p:txBody>
      </p:sp>
      <p:sp>
        <p:nvSpPr>
          <p:cNvPr id="3" name="Text Placeholder 2">
            <a:extLst>
              <a:ext uri="{FF2B5EF4-FFF2-40B4-BE49-F238E27FC236}">
                <a16:creationId xmlns:a16="http://schemas.microsoft.com/office/drawing/2014/main" id="{E3B2AA8C-72AA-F897-583D-8F1C0989C3D4}"/>
              </a:ext>
            </a:extLst>
          </p:cNvPr>
          <p:cNvSpPr>
            <a:spLocks noGrp="1"/>
          </p:cNvSpPr>
          <p:nvPr>
            <p:ph type="body" idx="1"/>
          </p:nvPr>
        </p:nvSpPr>
        <p:spPr>
          <a:xfrm>
            <a:off x="838200" y="1717938"/>
            <a:ext cx="5676900" cy="4070541"/>
          </a:xfrm>
        </p:spPr>
        <p:txBody>
          <a:bodyPr>
            <a:normAutofit fontScale="92500" lnSpcReduction="20000"/>
          </a:bodyPr>
          <a:lstStyle/>
          <a:p>
            <a:r>
              <a:rPr lang="en-US" sz="1800" b="0" i="0" u="none" strike="noStrike" dirty="0">
                <a:solidFill>
                  <a:srgbClr val="3D3D3D"/>
                </a:solidFill>
                <a:effectLst/>
                <a:latin typeface="Gill Sans" panose="020B0502020104020203" pitchFamily="34" charset="-79"/>
                <a:cs typeface="Gill Sans" panose="020B0502020104020203" pitchFamily="34" charset="-79"/>
              </a:rPr>
              <a:t>Uses </a:t>
            </a:r>
            <a:r>
              <a:rPr lang="en-US" sz="1800" b="0" i="0" u="none" strike="noStrike" dirty="0" err="1">
                <a:solidFill>
                  <a:srgbClr val="3D3D3D"/>
                </a:solidFill>
                <a:effectLst/>
                <a:latin typeface="Gill Sans" panose="020B0502020104020203" pitchFamily="34" charset="-79"/>
                <a:cs typeface="Gill Sans" panose="020B0502020104020203" pitchFamily="34" charset="-79"/>
              </a:rPr>
              <a:t>WiFi</a:t>
            </a:r>
            <a:r>
              <a:rPr lang="en-US" sz="1800" b="0" i="0" u="none" strike="noStrike" dirty="0">
                <a:solidFill>
                  <a:srgbClr val="3D3D3D"/>
                </a:solidFill>
                <a:effectLst/>
                <a:latin typeface="Gill Sans" panose="020B0502020104020203" pitchFamily="34" charset="-79"/>
                <a:cs typeface="Gill Sans" panose="020B0502020104020203" pitchFamily="34" charset="-79"/>
              </a:rPr>
              <a:t> signals to perform physical sensing tasks</a:t>
            </a:r>
          </a:p>
          <a:p>
            <a:r>
              <a:rPr lang="en-US" sz="1800" b="0" i="0" u="none" strike="noStrike" dirty="0">
                <a:solidFill>
                  <a:srgbClr val="3D3D3D"/>
                </a:solidFill>
                <a:effectLst/>
                <a:latin typeface="Gill Sans" panose="020B0502020104020203" pitchFamily="34" charset="-79"/>
                <a:cs typeface="Gill Sans" panose="020B0502020104020203" pitchFamily="34" charset="-79"/>
              </a:rPr>
              <a:t>Device-free</a:t>
            </a:r>
          </a:p>
          <a:p>
            <a:r>
              <a:rPr lang="en-US" sz="1800" b="0" i="0" u="none" strike="noStrike" dirty="0">
                <a:solidFill>
                  <a:srgbClr val="3D3D3D"/>
                </a:solidFill>
                <a:effectLst/>
                <a:latin typeface="Gill Sans" panose="020B0502020104020203" pitchFamily="34" charset="-79"/>
                <a:cs typeface="Gill Sans" panose="020B0502020104020203" pitchFamily="34" charset="-79"/>
              </a:rPr>
              <a:t>Works without light sources</a:t>
            </a:r>
            <a:endParaRPr lang="en-US" sz="1800" dirty="0">
              <a:solidFill>
                <a:srgbClr val="ED8428"/>
              </a:solidFill>
              <a:latin typeface="Noto Sans Symbols"/>
            </a:endParaRPr>
          </a:p>
          <a:p>
            <a:r>
              <a:rPr lang="en-US" sz="1800" b="0" i="0" u="none" strike="noStrike" dirty="0">
                <a:solidFill>
                  <a:srgbClr val="3D3D3D"/>
                </a:solidFill>
                <a:effectLst/>
                <a:latin typeface="Gill Sans" panose="020B0502020104020203" pitchFamily="34" charset="-79"/>
                <a:cs typeface="Gill Sans" panose="020B0502020104020203" pitchFamily="34" charset="-79"/>
              </a:rPr>
              <a:t>Does not require Line-of-Sight (LOS)</a:t>
            </a:r>
          </a:p>
          <a:p>
            <a:pPr>
              <a:lnSpc>
                <a:spcPct val="110000"/>
              </a:lnSpc>
            </a:pPr>
            <a:r>
              <a:rPr lang="en-US" sz="1800" dirty="0">
                <a:solidFill>
                  <a:srgbClr val="3D3D3D"/>
                </a:solidFill>
                <a:latin typeface="Gill Sans" panose="020B0502020104020203" pitchFamily="34" charset="-79"/>
                <a:cs typeface="Gill Sans" panose="020B0502020104020203" pitchFamily="34" charset="-79"/>
              </a:rPr>
              <a:t>Two types of data:</a:t>
            </a:r>
          </a:p>
          <a:p>
            <a:pPr lvl="1">
              <a:lnSpc>
                <a:spcPct val="110000"/>
              </a:lnSpc>
            </a:pPr>
            <a:r>
              <a:rPr lang="en-US" sz="1600" b="0" i="0" u="none" strike="noStrike" dirty="0">
                <a:solidFill>
                  <a:srgbClr val="3D3D3D"/>
                </a:solidFill>
                <a:effectLst/>
                <a:latin typeface="Gill Sans" panose="020B0502020104020203" pitchFamily="34" charset="-79"/>
                <a:cs typeface="Gill Sans" panose="020B0502020104020203" pitchFamily="34" charset="-79"/>
              </a:rPr>
              <a:t>RSSI (Received Signal Strength Indicator)</a:t>
            </a:r>
          </a:p>
          <a:p>
            <a:pPr lvl="2">
              <a:lnSpc>
                <a:spcPct val="110000"/>
              </a:lnSpc>
            </a:pPr>
            <a:r>
              <a:rPr lang="en-US" sz="1600" dirty="0">
                <a:solidFill>
                  <a:srgbClr val="3D3D3D"/>
                </a:solidFill>
                <a:latin typeface="Gill Sans" panose="020B0502020104020203" pitchFamily="34" charset="-79"/>
                <a:cs typeface="Gill Sans" panose="020B0502020104020203" pitchFamily="34" charset="-79"/>
              </a:rPr>
              <a:t>Scalar RSSI Values for each received </a:t>
            </a:r>
            <a:r>
              <a:rPr lang="en-US" sz="1600" dirty="0" err="1">
                <a:solidFill>
                  <a:srgbClr val="3D3D3D"/>
                </a:solidFill>
                <a:latin typeface="Gill Sans" panose="020B0502020104020203" pitchFamily="34" charset="-79"/>
                <a:cs typeface="Gill Sans" panose="020B0502020104020203" pitchFamily="34" charset="-79"/>
              </a:rPr>
              <a:t>WiFi</a:t>
            </a:r>
            <a:r>
              <a:rPr lang="en-US" sz="1600" dirty="0">
                <a:solidFill>
                  <a:srgbClr val="3D3D3D"/>
                </a:solidFill>
                <a:latin typeface="Gill Sans" panose="020B0502020104020203" pitchFamily="34" charset="-79"/>
                <a:cs typeface="Gill Sans" panose="020B0502020104020203" pitchFamily="34" charset="-79"/>
              </a:rPr>
              <a:t> Frame</a:t>
            </a:r>
            <a:endParaRPr lang="en-US" sz="1600" b="0" i="0" u="none" strike="noStrike" dirty="0">
              <a:solidFill>
                <a:srgbClr val="3D3D3D"/>
              </a:solidFill>
              <a:effectLst/>
              <a:latin typeface="Gill Sans" panose="020B0502020104020203" pitchFamily="34" charset="-79"/>
              <a:cs typeface="Gill Sans" panose="020B0502020104020203" pitchFamily="34" charset="-79"/>
            </a:endParaRPr>
          </a:p>
          <a:p>
            <a:pPr lvl="1">
              <a:lnSpc>
                <a:spcPct val="110000"/>
              </a:lnSpc>
            </a:pPr>
            <a:r>
              <a:rPr lang="en-US" sz="1600" dirty="0">
                <a:solidFill>
                  <a:srgbClr val="3D3D3D"/>
                </a:solidFill>
                <a:latin typeface="Gill Sans" panose="020B0502020104020203" pitchFamily="34" charset="-79"/>
                <a:cs typeface="Gill Sans" panose="020B0502020104020203" pitchFamily="34" charset="-79"/>
              </a:rPr>
              <a:t>CSI (Channel State Information)</a:t>
            </a:r>
          </a:p>
          <a:p>
            <a:pPr lvl="2">
              <a:lnSpc>
                <a:spcPct val="110000"/>
              </a:lnSpc>
            </a:pPr>
            <a:r>
              <a:rPr lang="en-US" sz="1600" b="0" i="0" u="none" strike="noStrike" dirty="0">
                <a:solidFill>
                  <a:srgbClr val="3D3D3D"/>
                </a:solidFill>
                <a:effectLst/>
                <a:latin typeface="Gill Sans" panose="020B0502020104020203" pitchFamily="34" charset="-79"/>
                <a:cs typeface="Gill Sans" panose="020B0502020104020203" pitchFamily="34" charset="-79"/>
              </a:rPr>
              <a:t>Complex Vector CSI value for each received </a:t>
            </a:r>
            <a:r>
              <a:rPr lang="en-US" sz="1600" b="0" i="0" u="none" strike="noStrike" dirty="0" err="1">
                <a:solidFill>
                  <a:srgbClr val="3D3D3D"/>
                </a:solidFill>
                <a:effectLst/>
                <a:latin typeface="Gill Sans" panose="020B0502020104020203" pitchFamily="34" charset="-79"/>
                <a:cs typeface="Gill Sans" panose="020B0502020104020203" pitchFamily="34" charset="-79"/>
              </a:rPr>
              <a:t>WiFi</a:t>
            </a:r>
            <a:r>
              <a:rPr lang="en-US" sz="1600" b="0" i="0" u="none" strike="noStrike" dirty="0">
                <a:solidFill>
                  <a:srgbClr val="3D3D3D"/>
                </a:solidFill>
                <a:effectLst/>
                <a:latin typeface="Gill Sans" panose="020B0502020104020203" pitchFamily="34" charset="-79"/>
                <a:cs typeface="Gill Sans" panose="020B0502020104020203" pitchFamily="34" charset="-79"/>
              </a:rPr>
              <a:t> Frame per antenna</a:t>
            </a:r>
            <a:endParaRPr lang="en-US" sz="1600" b="0" i="0" u="none" strike="noStrike" dirty="0">
              <a:solidFill>
                <a:srgbClr val="ED8428"/>
              </a:solidFill>
              <a:effectLst/>
              <a:latin typeface="Noto Sans Symbols"/>
            </a:endParaRPr>
          </a:p>
          <a:p>
            <a:endParaRPr lang="en-US" sz="1800" b="0" i="0" u="none" strike="noStrike" dirty="0">
              <a:solidFill>
                <a:srgbClr val="3D3D3D"/>
              </a:solidFill>
              <a:effectLst/>
              <a:latin typeface="Gill Sans" panose="020B0502020104020203" pitchFamily="34" charset="-79"/>
              <a:cs typeface="Gill Sans" panose="020B0502020104020203" pitchFamily="34" charset="-79"/>
            </a:endParaRPr>
          </a:p>
          <a:p>
            <a:r>
              <a:rPr lang="en-US" sz="1800" b="0" i="0" u="none" strike="noStrike" dirty="0">
                <a:solidFill>
                  <a:srgbClr val="3D3D3D"/>
                </a:solidFill>
                <a:effectLst/>
                <a:latin typeface="Gill Sans" panose="020B0502020104020203" pitchFamily="34" charset="-79"/>
                <a:cs typeface="Gill Sans" panose="020B0502020104020203" pitchFamily="34" charset="-79"/>
              </a:rPr>
              <a:t>Our CSI Toolkit: </a:t>
            </a:r>
            <a:r>
              <a:rPr lang="en-US" sz="1800" b="0" i="0" u="sng" strike="noStrike" dirty="0">
                <a:solidFill>
                  <a:srgbClr val="828282"/>
                </a:solidFill>
                <a:effectLst/>
                <a:latin typeface="Gill Sans" panose="020B0502020104020203" pitchFamily="34" charset="-79"/>
                <a:cs typeface="Gill Sans" panose="020B0502020104020203" pitchFamily="34" charset="-79"/>
                <a:hlinkClick r:id="rId3"/>
              </a:rPr>
              <a:t>https://stevenmhernandez.github.io/ESP32-CSI-Tool/</a:t>
            </a:r>
            <a:endParaRPr lang="en-US" dirty="0"/>
          </a:p>
        </p:txBody>
      </p:sp>
      <p:pic>
        <p:nvPicPr>
          <p:cNvPr id="1026" name="Picture 2">
            <a:extLst>
              <a:ext uri="{FF2B5EF4-FFF2-40B4-BE49-F238E27FC236}">
                <a16:creationId xmlns:a16="http://schemas.microsoft.com/office/drawing/2014/main" id="{E0873E94-46EC-3728-9410-CB0A7BD61C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44" b="19207"/>
          <a:stretch/>
        </p:blipFill>
        <p:spPr bwMode="auto">
          <a:xfrm>
            <a:off x="6784527" y="2310496"/>
            <a:ext cx="2454729" cy="351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D37C6E-490B-9D29-7B56-225992A493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14" t="6708" r="2764" b="5487"/>
          <a:stretch/>
        </p:blipFill>
        <p:spPr bwMode="auto">
          <a:xfrm>
            <a:off x="6809013" y="3469827"/>
            <a:ext cx="2702379" cy="11756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3C54689-B01C-6284-8496-8AE93A46A7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6" name="Picture 5">
            <a:extLst>
              <a:ext uri="{FF2B5EF4-FFF2-40B4-BE49-F238E27FC236}">
                <a16:creationId xmlns:a16="http://schemas.microsoft.com/office/drawing/2014/main" id="{B92D92D7-3E04-1B58-E2F3-078A54002BD2}"/>
              </a:ext>
            </a:extLst>
          </p:cNvPr>
          <p:cNvPicPr>
            <a:picLocks noChangeAspect="1"/>
          </p:cNvPicPr>
          <p:nvPr/>
        </p:nvPicPr>
        <p:blipFill rotWithShape="1">
          <a:blip r:embed="rId6"/>
          <a:srcRect l="22862" t="12792" r="17298" b="7285"/>
          <a:stretch/>
        </p:blipFill>
        <p:spPr>
          <a:xfrm>
            <a:off x="6515100" y="1665397"/>
            <a:ext cx="5250692" cy="4097791"/>
          </a:xfrm>
          <a:prstGeom prst="rect">
            <a:avLst/>
          </a:prstGeom>
        </p:spPr>
      </p:pic>
      <p:sp>
        <p:nvSpPr>
          <p:cNvPr id="4" name="TextBox 3">
            <a:extLst>
              <a:ext uri="{FF2B5EF4-FFF2-40B4-BE49-F238E27FC236}">
                <a16:creationId xmlns:a16="http://schemas.microsoft.com/office/drawing/2014/main" id="{54C2AF3F-C3E0-AABE-DD06-31E3448AA8BA}"/>
              </a:ext>
            </a:extLst>
          </p:cNvPr>
          <p:cNvSpPr txBox="1"/>
          <p:nvPr/>
        </p:nvSpPr>
        <p:spPr>
          <a:xfrm>
            <a:off x="6515100" y="1717938"/>
            <a:ext cx="5619749" cy="4585871"/>
          </a:xfrm>
          <a:prstGeom prst="rect">
            <a:avLst/>
          </a:prstGeom>
          <a:noFill/>
        </p:spPr>
        <p:txBody>
          <a:bodyPr wrap="square" rtlCol="0">
            <a:spAutoFit/>
          </a:bodyPr>
          <a:lstStyle/>
          <a:p>
            <a:pPr marL="285750" lvl="2" indent="-285750" fontAlgn="base">
              <a:buFont typeface="Arial" panose="020B0604020202020204" pitchFamily="34" charset="0"/>
              <a:buChar char="•"/>
            </a:pPr>
            <a:r>
              <a:rPr lang="en-US" sz="1800" dirty="0">
                <a:solidFill>
                  <a:srgbClr val="3D3D3D"/>
                </a:solidFill>
                <a:latin typeface="Gill Sans" panose="020B0502020104020203" pitchFamily="34" charset="-79"/>
                <a:cs typeface="Gill Sans" panose="020B0502020104020203" pitchFamily="34" charset="-79"/>
              </a:rPr>
              <a:t>Orthogonal frequency-division multiplexing (OFDM) encodes data on multiple subcarrier frequencies</a:t>
            </a:r>
          </a:p>
          <a:p>
            <a:pPr rtl="0" fontAlgn="base">
              <a:spcBef>
                <a:spcPts val="0"/>
              </a:spcBef>
              <a:spcAft>
                <a:spcPts val="0"/>
              </a:spcAft>
            </a:pPr>
            <a:br>
              <a:rPr lang="en-US" sz="1800" i="1" dirty="0">
                <a:solidFill>
                  <a:srgbClr val="7F7F7F"/>
                </a:solidFill>
                <a:latin typeface="Times New Roman" panose="02020603050405020304" pitchFamily="18" charset="0"/>
              </a:rPr>
            </a:br>
            <a:r>
              <a:rPr lang="en-US" sz="1800" i="1" dirty="0">
                <a:solidFill>
                  <a:srgbClr val="7F7F7F"/>
                </a:solidFill>
                <a:latin typeface="Times New Roman" panose="02020603050405020304" pitchFamily="18" charset="0"/>
              </a:rPr>
              <a:t>    </a:t>
            </a:r>
            <a:r>
              <a:rPr lang="en-US" b="0" i="1" u="none" strike="noStrike" dirty="0">
                <a:solidFill>
                  <a:srgbClr val="7F7F7F"/>
                </a:solidFill>
                <a:effectLst/>
                <a:latin typeface="Times New Roman" panose="02020603050405020304" pitchFamily="18" charset="0"/>
              </a:rPr>
              <a:t>output      CSI    input      noise</a:t>
            </a:r>
            <a:endParaRPr lang="en-US" dirty="0">
              <a:solidFill>
                <a:srgbClr val="3D3D3D"/>
              </a:solidFill>
              <a:latin typeface="Gill Sans" panose="020B0502020104020203" pitchFamily="34" charset="-79"/>
              <a:cs typeface="Gill Sans" panose="020B0502020104020203" pitchFamily="34" charset="-79"/>
            </a:endParaRPr>
          </a:p>
          <a:p>
            <a:pPr marL="285750" indent="-285750" rtl="0" fontAlgn="base">
              <a:spcBef>
                <a:spcPts val="0"/>
              </a:spcBef>
              <a:spcAft>
                <a:spcPts val="0"/>
              </a:spcAft>
              <a:buFont typeface="Arial" panose="020B0604020202020204" pitchFamily="34" charset="0"/>
              <a:buChar char="•"/>
            </a:pPr>
            <a:endParaRPr lang="en-US" sz="1800" b="0" i="0" u="none" strike="noStrike" dirty="0">
              <a:solidFill>
                <a:srgbClr val="3D3D3D"/>
              </a:solidFill>
              <a:effectLst/>
              <a:latin typeface="Gill Sans" panose="020B0502020104020203" pitchFamily="34" charset="-79"/>
              <a:cs typeface="Gill Sans" panose="020B0502020104020203" pitchFamily="34" charset="-79"/>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3D3D3D"/>
                </a:solidFill>
                <a:effectLst/>
                <a:latin typeface="Gill Sans" panose="020B0502020104020203" pitchFamily="34" charset="-79"/>
                <a:cs typeface="Gill Sans" panose="020B0502020104020203" pitchFamily="34" charset="-79"/>
              </a:rPr>
              <a:t>CSI describes amplitude and phase variations:</a:t>
            </a:r>
            <a:endParaRPr lang="en-US" sz="1800" dirty="0">
              <a:solidFill>
                <a:srgbClr val="3D3D3D"/>
              </a:solidFill>
              <a:latin typeface="Gill Sans" panose="020B0502020104020203" pitchFamily="34" charset="-79"/>
              <a:cs typeface="Gill Sans" panose="020B0502020104020203" pitchFamily="34" charset="-79"/>
            </a:endParaRPr>
          </a:p>
          <a:p>
            <a:pPr rtl="0" fontAlgn="base">
              <a:spcBef>
                <a:spcPts val="0"/>
              </a:spcBef>
              <a:spcAft>
                <a:spcPts val="0"/>
              </a:spcAft>
            </a:pPr>
            <a:endParaRPr lang="en-US" sz="1800" dirty="0">
              <a:solidFill>
                <a:srgbClr val="3D3D3D"/>
              </a:solidFill>
              <a:latin typeface="Gill Sans" panose="020B0502020104020203" pitchFamily="34" charset="-79"/>
              <a:cs typeface="Gill Sans" panose="020B0502020104020203" pitchFamily="34" charset="-79"/>
            </a:endParaRPr>
          </a:p>
          <a:p>
            <a:pPr marL="285750" indent="-285750" rtl="0" fontAlgn="base">
              <a:spcBef>
                <a:spcPts val="0"/>
              </a:spcBef>
              <a:spcAft>
                <a:spcPts val="0"/>
              </a:spcAft>
              <a:buFont typeface="Arial" panose="020B0604020202020204" pitchFamily="34" charset="0"/>
              <a:buChar char="•"/>
            </a:pPr>
            <a:endParaRPr lang="en-US" sz="1800" dirty="0">
              <a:solidFill>
                <a:srgbClr val="3D3D3D"/>
              </a:solidFill>
              <a:latin typeface="Gill Sans" panose="020B0502020104020203" pitchFamily="34" charset="-79"/>
              <a:cs typeface="Gill Sans" panose="020B0502020104020203" pitchFamily="34" charset="-79"/>
            </a:endParaRPr>
          </a:p>
          <a:p>
            <a:endParaRPr lang="en-US" dirty="0"/>
          </a:p>
          <a:p>
            <a:endParaRPr lang="en-US" dirty="0"/>
          </a:p>
          <a:p>
            <a:endParaRPr lang="en-US" dirty="0"/>
          </a:p>
          <a:p>
            <a:endParaRPr lang="en-US" dirty="0"/>
          </a:p>
          <a:p>
            <a:pPr marL="285750" lvl="3" indent="-285750">
              <a:buFont typeface="Arial" panose="020B0604020202020204" pitchFamily="34" charset="0"/>
              <a:buChar char="•"/>
            </a:pPr>
            <a:r>
              <a:rPr lang="en-US" sz="1800" dirty="0">
                <a:solidFill>
                  <a:srgbClr val="3D3D3D"/>
                </a:solidFill>
                <a:latin typeface="Gill Sans" panose="020B0502020104020203" pitchFamily="34" charset="-79"/>
                <a:cs typeface="Gill Sans" panose="020B0502020104020203" pitchFamily="34" charset="-79"/>
              </a:rPr>
              <a:t>64 subcarriers where 52 contain CSI &amp; 12 are null</a:t>
            </a:r>
          </a:p>
          <a:p>
            <a:pPr marL="285750" lvl="3" indent="-285750">
              <a:buFont typeface="Arial" panose="020B0604020202020204" pitchFamily="34" charset="0"/>
              <a:buChar char="•"/>
            </a:pPr>
            <a:r>
              <a:rPr lang="en-US" sz="1800" dirty="0">
                <a:solidFill>
                  <a:srgbClr val="3D3D3D"/>
                </a:solidFill>
                <a:latin typeface="Gill Sans" panose="020B0502020104020203" pitchFamily="34" charset="-79"/>
                <a:cs typeface="Gill Sans" panose="020B0502020104020203" pitchFamily="34" charset="-79"/>
              </a:rPr>
              <a:t>CSI (</a:t>
            </a:r>
            <a:r>
              <a:rPr lang="en-US" sz="1800" i="1" dirty="0">
                <a:solidFill>
                  <a:srgbClr val="3D3D3D"/>
                </a:solidFill>
                <a:latin typeface="Times" pitchFamily="2" charset="0"/>
                <a:cs typeface="Gill Sans" panose="020B0502020104020203" pitchFamily="34" charset="-79"/>
              </a:rPr>
              <a:t>H</a:t>
            </a:r>
            <a:r>
              <a:rPr lang="en-US" sz="1800" dirty="0">
                <a:solidFill>
                  <a:srgbClr val="3D3D3D"/>
                </a:solidFill>
                <a:latin typeface="Gill Sans" panose="020B0502020104020203" pitchFamily="34" charset="-79"/>
                <a:cs typeface="Gill Sans" panose="020B0502020104020203" pitchFamily="34" charset="-79"/>
              </a:rPr>
              <a:t>) is affected by:</a:t>
            </a:r>
          </a:p>
          <a:p>
            <a:pPr marL="742950" lvl="4" indent="-285750">
              <a:buFont typeface="Arial" panose="020B0604020202020204" pitchFamily="34" charset="0"/>
              <a:buChar char="•"/>
            </a:pPr>
            <a:r>
              <a:rPr lang="en-US" dirty="0">
                <a:solidFill>
                  <a:srgbClr val="3D3D3D"/>
                </a:solidFill>
                <a:latin typeface="Gill Sans" panose="020B0502020104020203" pitchFamily="34" charset="-79"/>
                <a:cs typeface="Gill Sans" panose="020B0502020104020203" pitchFamily="34" charset="-79"/>
              </a:rPr>
              <a:t>Multipath Environment</a:t>
            </a:r>
          </a:p>
          <a:p>
            <a:pPr marL="742950" lvl="4" indent="-285750">
              <a:buFont typeface="Arial" panose="020B0604020202020204" pitchFamily="34" charset="0"/>
              <a:buChar char="•"/>
            </a:pPr>
            <a:r>
              <a:rPr lang="en-US" dirty="0">
                <a:solidFill>
                  <a:srgbClr val="3D3D3D"/>
                </a:solidFill>
                <a:latin typeface="Gill Sans" panose="020B0502020104020203" pitchFamily="34" charset="-79"/>
                <a:cs typeface="Gill Sans" panose="020B0502020104020203" pitchFamily="34" charset="-79"/>
              </a:rPr>
              <a:t>Human Movement </a:t>
            </a:r>
          </a:p>
          <a:p>
            <a:endParaRPr lang="en-US" dirty="0"/>
          </a:p>
          <a:p>
            <a:endParaRPr lang="en-US" dirty="0"/>
          </a:p>
        </p:txBody>
      </p:sp>
    </p:spTree>
    <p:extLst>
      <p:ext uri="{BB962C8B-B14F-4D97-AF65-F5344CB8AC3E}">
        <p14:creationId xmlns:p14="http://schemas.microsoft.com/office/powerpoint/2010/main" val="37936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grpId="0" nodeType="clickEffect">
                                  <p:stCondLst>
                                    <p:cond delay="0"/>
                                  </p:stCondLst>
                                  <p:childTnLst>
                                    <p:anim calcmode="lin" valueType="num">
                                      <p:cBhvr additive="base">
                                        <p:cTn id="6" dur="1000"/>
                                        <p:tgtEl>
                                          <p:spTgt spid="3">
                                            <p:txEl>
                                              <p:pRg st="0" end="0"/>
                                            </p:txEl>
                                          </p:spTgt>
                                        </p:tgtEl>
                                        <p:attrNameLst>
                                          <p:attrName>ppt_x</p:attrName>
                                        </p:attrNameLst>
                                      </p:cBhvr>
                                      <p:tavLst>
                                        <p:tav tm="0">
                                          <p:val>
                                            <p:strVal val="#ppt_x"/>
                                          </p:val>
                                        </p:tav>
                                        <p:tav tm="100000">
                                          <p:val>
                                            <p:strVal val="#ppt_x-#ppt_w*1.125000"/>
                                          </p:val>
                                        </p:tav>
                                      </p:tavLst>
                                    </p:anim>
                                    <p:animEffect transition="out" filter="wipe(left)">
                                      <p:cBhvr>
                                        <p:cTn id="7" dur="1000"/>
                                        <p:tgtEl>
                                          <p:spTgt spid="3">
                                            <p:txEl>
                                              <p:pRg st="0" end="0"/>
                                            </p:txEl>
                                          </p:spTgt>
                                        </p:tgtEl>
                                      </p:cBhvr>
                                    </p:animEffect>
                                    <p:set>
                                      <p:cBhvr>
                                        <p:cTn id="8" dur="1" fill="hold">
                                          <p:stCondLst>
                                            <p:cond delay="999"/>
                                          </p:stCondLst>
                                        </p:cTn>
                                        <p:tgtEl>
                                          <p:spTgt spid="3">
                                            <p:txEl>
                                              <p:pRg st="0" end="0"/>
                                            </p:txEl>
                                          </p:spTgt>
                                        </p:tgtEl>
                                        <p:attrNameLst>
                                          <p:attrName>style.visibility</p:attrName>
                                        </p:attrNameLst>
                                      </p:cBhvr>
                                      <p:to>
                                        <p:strVal val="hidden"/>
                                      </p:to>
                                    </p:set>
                                  </p:childTnLst>
                                </p:cTn>
                              </p:par>
                              <p:par>
                                <p:cTn id="9" presetID="12" presetClass="exit" presetSubtype="8" fill="hold" grpId="0" nodeType="withEffect">
                                  <p:stCondLst>
                                    <p:cond delay="0"/>
                                  </p:stCondLst>
                                  <p:childTnLst>
                                    <p:anim calcmode="lin" valueType="num">
                                      <p:cBhvr additive="base">
                                        <p:cTn id="10" dur="1000"/>
                                        <p:tgtEl>
                                          <p:spTgt spid="3">
                                            <p:txEl>
                                              <p:pRg st="1" end="1"/>
                                            </p:txEl>
                                          </p:spTgt>
                                        </p:tgtEl>
                                        <p:attrNameLst>
                                          <p:attrName>ppt_x</p:attrName>
                                        </p:attrNameLst>
                                      </p:cBhvr>
                                      <p:tavLst>
                                        <p:tav tm="0">
                                          <p:val>
                                            <p:strVal val="#ppt_x"/>
                                          </p:val>
                                        </p:tav>
                                        <p:tav tm="100000">
                                          <p:val>
                                            <p:strVal val="#ppt_x-#ppt_w*1.125000"/>
                                          </p:val>
                                        </p:tav>
                                      </p:tavLst>
                                    </p:anim>
                                    <p:animEffect transition="out" filter="wipe(left)">
                                      <p:cBhvr>
                                        <p:cTn id="11" dur="1000"/>
                                        <p:tgtEl>
                                          <p:spTgt spid="3">
                                            <p:txEl>
                                              <p:pRg st="1" end="1"/>
                                            </p:txEl>
                                          </p:spTgt>
                                        </p:tgtEl>
                                      </p:cBhvr>
                                    </p:animEffect>
                                    <p:set>
                                      <p:cBhvr>
                                        <p:cTn id="12" dur="1" fill="hold">
                                          <p:stCondLst>
                                            <p:cond delay="999"/>
                                          </p:stCondLst>
                                        </p:cTn>
                                        <p:tgtEl>
                                          <p:spTgt spid="3">
                                            <p:txEl>
                                              <p:pRg st="1" end="1"/>
                                            </p:txEl>
                                          </p:spTgt>
                                        </p:tgtEl>
                                        <p:attrNameLst>
                                          <p:attrName>style.visibility</p:attrName>
                                        </p:attrNameLst>
                                      </p:cBhvr>
                                      <p:to>
                                        <p:strVal val="hidden"/>
                                      </p:to>
                                    </p:set>
                                  </p:childTnLst>
                                </p:cTn>
                              </p:par>
                              <p:par>
                                <p:cTn id="13" presetID="12" presetClass="exit" presetSubtype="8" fill="hold" grpId="0" nodeType="withEffect">
                                  <p:stCondLst>
                                    <p:cond delay="0"/>
                                  </p:stCondLst>
                                  <p:childTnLst>
                                    <p:anim calcmode="lin" valueType="num">
                                      <p:cBhvr additive="base">
                                        <p:cTn id="14" dur="1000"/>
                                        <p:tgtEl>
                                          <p:spTgt spid="3">
                                            <p:txEl>
                                              <p:pRg st="2" end="2"/>
                                            </p:txEl>
                                          </p:spTgt>
                                        </p:tgtEl>
                                        <p:attrNameLst>
                                          <p:attrName>ppt_x</p:attrName>
                                        </p:attrNameLst>
                                      </p:cBhvr>
                                      <p:tavLst>
                                        <p:tav tm="0">
                                          <p:val>
                                            <p:strVal val="#ppt_x"/>
                                          </p:val>
                                        </p:tav>
                                        <p:tav tm="100000">
                                          <p:val>
                                            <p:strVal val="#ppt_x-#ppt_w*1.125000"/>
                                          </p:val>
                                        </p:tav>
                                      </p:tavLst>
                                    </p:anim>
                                    <p:animEffect transition="out" filter="wipe(left)">
                                      <p:cBhvr>
                                        <p:cTn id="15" dur="1000"/>
                                        <p:tgtEl>
                                          <p:spTgt spid="3">
                                            <p:txEl>
                                              <p:pRg st="2" end="2"/>
                                            </p:txEl>
                                          </p:spTgt>
                                        </p:tgtEl>
                                      </p:cBhvr>
                                    </p:animEffect>
                                    <p:set>
                                      <p:cBhvr>
                                        <p:cTn id="16" dur="1" fill="hold">
                                          <p:stCondLst>
                                            <p:cond delay="999"/>
                                          </p:stCondLst>
                                        </p:cTn>
                                        <p:tgtEl>
                                          <p:spTgt spid="3">
                                            <p:txEl>
                                              <p:pRg st="2" end="2"/>
                                            </p:txEl>
                                          </p:spTgt>
                                        </p:tgtEl>
                                        <p:attrNameLst>
                                          <p:attrName>style.visibility</p:attrName>
                                        </p:attrNameLst>
                                      </p:cBhvr>
                                      <p:to>
                                        <p:strVal val="hidden"/>
                                      </p:to>
                                    </p:set>
                                  </p:childTnLst>
                                </p:cTn>
                              </p:par>
                              <p:par>
                                <p:cTn id="17" presetID="12" presetClass="exit" presetSubtype="8" fill="hold" grpId="0" nodeType="withEffect">
                                  <p:stCondLst>
                                    <p:cond delay="0"/>
                                  </p:stCondLst>
                                  <p:childTnLst>
                                    <p:anim calcmode="lin" valueType="num">
                                      <p:cBhvr additive="base">
                                        <p:cTn id="18" dur="1000"/>
                                        <p:tgtEl>
                                          <p:spTgt spid="3">
                                            <p:txEl>
                                              <p:pRg st="3" end="3"/>
                                            </p:txEl>
                                          </p:spTgt>
                                        </p:tgtEl>
                                        <p:attrNameLst>
                                          <p:attrName>ppt_x</p:attrName>
                                        </p:attrNameLst>
                                      </p:cBhvr>
                                      <p:tavLst>
                                        <p:tav tm="0">
                                          <p:val>
                                            <p:strVal val="#ppt_x"/>
                                          </p:val>
                                        </p:tav>
                                        <p:tav tm="100000">
                                          <p:val>
                                            <p:strVal val="#ppt_x-#ppt_w*1.125000"/>
                                          </p:val>
                                        </p:tav>
                                      </p:tavLst>
                                    </p:anim>
                                    <p:animEffect transition="out" filter="wipe(left)">
                                      <p:cBhvr>
                                        <p:cTn id="19" dur="1000"/>
                                        <p:tgtEl>
                                          <p:spTgt spid="3">
                                            <p:txEl>
                                              <p:pRg st="3" end="3"/>
                                            </p:txEl>
                                          </p:spTgt>
                                        </p:tgtEl>
                                      </p:cBhvr>
                                    </p:animEffect>
                                    <p:set>
                                      <p:cBhvr>
                                        <p:cTn id="20" dur="1" fill="hold">
                                          <p:stCondLst>
                                            <p:cond delay="999"/>
                                          </p:stCondLst>
                                        </p:cTn>
                                        <p:tgtEl>
                                          <p:spTgt spid="3">
                                            <p:txEl>
                                              <p:pRg st="3" end="3"/>
                                            </p:txEl>
                                          </p:spTgt>
                                        </p:tgtEl>
                                        <p:attrNameLst>
                                          <p:attrName>style.visibility</p:attrName>
                                        </p:attrNameLst>
                                      </p:cBhvr>
                                      <p:to>
                                        <p:strVal val="hidden"/>
                                      </p:to>
                                    </p:set>
                                  </p:childTnLst>
                                </p:cTn>
                              </p:par>
                              <p:par>
                                <p:cTn id="21" presetID="12" presetClass="exit" presetSubtype="8" fill="hold" grpId="0" nodeType="withEffect">
                                  <p:stCondLst>
                                    <p:cond delay="0"/>
                                  </p:stCondLst>
                                  <p:childTnLst>
                                    <p:anim calcmode="lin" valueType="num">
                                      <p:cBhvr additive="base">
                                        <p:cTn id="22" dur="1000"/>
                                        <p:tgtEl>
                                          <p:spTgt spid="3">
                                            <p:txEl>
                                              <p:pRg st="4" end="4"/>
                                            </p:txEl>
                                          </p:spTgt>
                                        </p:tgtEl>
                                        <p:attrNameLst>
                                          <p:attrName>ppt_x</p:attrName>
                                        </p:attrNameLst>
                                      </p:cBhvr>
                                      <p:tavLst>
                                        <p:tav tm="0">
                                          <p:val>
                                            <p:strVal val="#ppt_x"/>
                                          </p:val>
                                        </p:tav>
                                        <p:tav tm="100000">
                                          <p:val>
                                            <p:strVal val="#ppt_x-#ppt_w*1.125000"/>
                                          </p:val>
                                        </p:tav>
                                      </p:tavLst>
                                    </p:anim>
                                    <p:animEffect transition="out" filter="wipe(left)">
                                      <p:cBhvr>
                                        <p:cTn id="23" dur="1000"/>
                                        <p:tgtEl>
                                          <p:spTgt spid="3">
                                            <p:txEl>
                                              <p:pRg st="4" end="4"/>
                                            </p:txEl>
                                          </p:spTgt>
                                        </p:tgtEl>
                                      </p:cBhvr>
                                    </p:animEffect>
                                    <p:set>
                                      <p:cBhvr>
                                        <p:cTn id="24" dur="1" fill="hold">
                                          <p:stCondLst>
                                            <p:cond delay="999"/>
                                          </p:stCondLst>
                                        </p:cTn>
                                        <p:tgtEl>
                                          <p:spTgt spid="3">
                                            <p:txEl>
                                              <p:pRg st="4" end="4"/>
                                            </p:txEl>
                                          </p:spTgt>
                                        </p:tgtEl>
                                        <p:attrNameLst>
                                          <p:attrName>style.visibility</p:attrName>
                                        </p:attrNameLst>
                                      </p:cBhvr>
                                      <p:to>
                                        <p:strVal val="hidden"/>
                                      </p:to>
                                    </p:set>
                                  </p:childTnLst>
                                </p:cTn>
                              </p:par>
                              <p:par>
                                <p:cTn id="25" presetID="12" presetClass="exit" presetSubtype="8" fill="hold" grpId="0" nodeType="withEffect">
                                  <p:stCondLst>
                                    <p:cond delay="0"/>
                                  </p:stCondLst>
                                  <p:childTnLst>
                                    <p:anim calcmode="lin" valueType="num">
                                      <p:cBhvr additive="base">
                                        <p:cTn id="26" dur="1000"/>
                                        <p:tgtEl>
                                          <p:spTgt spid="3">
                                            <p:txEl>
                                              <p:pRg st="5" end="5"/>
                                            </p:txEl>
                                          </p:spTgt>
                                        </p:tgtEl>
                                        <p:attrNameLst>
                                          <p:attrName>ppt_x</p:attrName>
                                        </p:attrNameLst>
                                      </p:cBhvr>
                                      <p:tavLst>
                                        <p:tav tm="0">
                                          <p:val>
                                            <p:strVal val="#ppt_x"/>
                                          </p:val>
                                        </p:tav>
                                        <p:tav tm="100000">
                                          <p:val>
                                            <p:strVal val="#ppt_x-#ppt_w*1.125000"/>
                                          </p:val>
                                        </p:tav>
                                      </p:tavLst>
                                    </p:anim>
                                    <p:animEffect transition="out" filter="wipe(left)">
                                      <p:cBhvr>
                                        <p:cTn id="27" dur="1000"/>
                                        <p:tgtEl>
                                          <p:spTgt spid="3">
                                            <p:txEl>
                                              <p:pRg st="5" end="5"/>
                                            </p:txEl>
                                          </p:spTgt>
                                        </p:tgtEl>
                                      </p:cBhvr>
                                    </p:animEffect>
                                    <p:set>
                                      <p:cBhvr>
                                        <p:cTn id="28" dur="1" fill="hold">
                                          <p:stCondLst>
                                            <p:cond delay="999"/>
                                          </p:stCondLst>
                                        </p:cTn>
                                        <p:tgtEl>
                                          <p:spTgt spid="3">
                                            <p:txEl>
                                              <p:pRg st="5" end="5"/>
                                            </p:txEl>
                                          </p:spTgt>
                                        </p:tgtEl>
                                        <p:attrNameLst>
                                          <p:attrName>style.visibility</p:attrName>
                                        </p:attrNameLst>
                                      </p:cBhvr>
                                      <p:to>
                                        <p:strVal val="hidden"/>
                                      </p:to>
                                    </p:set>
                                  </p:childTnLst>
                                </p:cTn>
                              </p:par>
                              <p:par>
                                <p:cTn id="29" presetID="12" presetClass="exit" presetSubtype="8" fill="hold" grpId="0" nodeType="withEffect">
                                  <p:stCondLst>
                                    <p:cond delay="0"/>
                                  </p:stCondLst>
                                  <p:childTnLst>
                                    <p:anim calcmode="lin" valueType="num">
                                      <p:cBhvr additive="base">
                                        <p:cTn id="30" dur="1000"/>
                                        <p:tgtEl>
                                          <p:spTgt spid="3">
                                            <p:txEl>
                                              <p:pRg st="6" end="6"/>
                                            </p:txEl>
                                          </p:spTgt>
                                        </p:tgtEl>
                                        <p:attrNameLst>
                                          <p:attrName>ppt_x</p:attrName>
                                        </p:attrNameLst>
                                      </p:cBhvr>
                                      <p:tavLst>
                                        <p:tav tm="0">
                                          <p:val>
                                            <p:strVal val="#ppt_x"/>
                                          </p:val>
                                        </p:tav>
                                        <p:tav tm="100000">
                                          <p:val>
                                            <p:strVal val="#ppt_x-#ppt_w*1.125000"/>
                                          </p:val>
                                        </p:tav>
                                      </p:tavLst>
                                    </p:anim>
                                    <p:animEffect transition="out" filter="wipe(left)">
                                      <p:cBhvr>
                                        <p:cTn id="31" dur="1000"/>
                                        <p:tgtEl>
                                          <p:spTgt spid="3">
                                            <p:txEl>
                                              <p:pRg st="6" end="6"/>
                                            </p:txEl>
                                          </p:spTgt>
                                        </p:tgtEl>
                                      </p:cBhvr>
                                    </p:animEffect>
                                    <p:set>
                                      <p:cBhvr>
                                        <p:cTn id="32" dur="1" fill="hold">
                                          <p:stCondLst>
                                            <p:cond delay="999"/>
                                          </p:stCondLst>
                                        </p:cTn>
                                        <p:tgtEl>
                                          <p:spTgt spid="3">
                                            <p:txEl>
                                              <p:pRg st="6" end="6"/>
                                            </p:txEl>
                                          </p:spTgt>
                                        </p:tgtEl>
                                        <p:attrNameLst>
                                          <p:attrName>style.visibility</p:attrName>
                                        </p:attrNameLst>
                                      </p:cBhvr>
                                      <p:to>
                                        <p:strVal val="hidden"/>
                                      </p:to>
                                    </p:set>
                                  </p:childTnLst>
                                </p:cTn>
                              </p:par>
                              <p:par>
                                <p:cTn id="33" presetID="12" presetClass="exit" presetSubtype="8" fill="hold" grpId="0" nodeType="withEffect">
                                  <p:stCondLst>
                                    <p:cond delay="0"/>
                                  </p:stCondLst>
                                  <p:childTnLst>
                                    <p:anim calcmode="lin" valueType="num">
                                      <p:cBhvr additive="base">
                                        <p:cTn id="34" dur="1000"/>
                                        <p:tgtEl>
                                          <p:spTgt spid="3">
                                            <p:txEl>
                                              <p:pRg st="7" end="7"/>
                                            </p:txEl>
                                          </p:spTgt>
                                        </p:tgtEl>
                                        <p:attrNameLst>
                                          <p:attrName>ppt_x</p:attrName>
                                        </p:attrNameLst>
                                      </p:cBhvr>
                                      <p:tavLst>
                                        <p:tav tm="0">
                                          <p:val>
                                            <p:strVal val="#ppt_x"/>
                                          </p:val>
                                        </p:tav>
                                        <p:tav tm="100000">
                                          <p:val>
                                            <p:strVal val="#ppt_x-#ppt_w*1.125000"/>
                                          </p:val>
                                        </p:tav>
                                      </p:tavLst>
                                    </p:anim>
                                    <p:animEffect transition="out" filter="wipe(left)">
                                      <p:cBhvr>
                                        <p:cTn id="35" dur="1000"/>
                                        <p:tgtEl>
                                          <p:spTgt spid="3">
                                            <p:txEl>
                                              <p:pRg st="7" end="7"/>
                                            </p:txEl>
                                          </p:spTgt>
                                        </p:tgtEl>
                                      </p:cBhvr>
                                    </p:animEffect>
                                    <p:set>
                                      <p:cBhvr>
                                        <p:cTn id="36" dur="1" fill="hold">
                                          <p:stCondLst>
                                            <p:cond delay="999"/>
                                          </p:stCondLst>
                                        </p:cTn>
                                        <p:tgtEl>
                                          <p:spTgt spid="3">
                                            <p:txEl>
                                              <p:pRg st="7" end="7"/>
                                            </p:txEl>
                                          </p:spTgt>
                                        </p:tgtEl>
                                        <p:attrNameLst>
                                          <p:attrName>style.visibility</p:attrName>
                                        </p:attrNameLst>
                                      </p:cBhvr>
                                      <p:to>
                                        <p:strVal val="hidden"/>
                                      </p:to>
                                    </p:set>
                                  </p:childTnLst>
                                </p:cTn>
                              </p:par>
                              <p:par>
                                <p:cTn id="37" presetID="12" presetClass="exit" presetSubtype="8" fill="hold" grpId="0" nodeType="withEffect">
                                  <p:stCondLst>
                                    <p:cond delay="0"/>
                                  </p:stCondLst>
                                  <p:childTnLst>
                                    <p:anim calcmode="lin" valueType="num">
                                      <p:cBhvr additive="base">
                                        <p:cTn id="38" dur="1000"/>
                                        <p:tgtEl>
                                          <p:spTgt spid="3">
                                            <p:txEl>
                                              <p:pRg st="8" end="8"/>
                                            </p:txEl>
                                          </p:spTgt>
                                        </p:tgtEl>
                                        <p:attrNameLst>
                                          <p:attrName>ppt_x</p:attrName>
                                        </p:attrNameLst>
                                      </p:cBhvr>
                                      <p:tavLst>
                                        <p:tav tm="0">
                                          <p:val>
                                            <p:strVal val="#ppt_x"/>
                                          </p:val>
                                        </p:tav>
                                        <p:tav tm="100000">
                                          <p:val>
                                            <p:strVal val="#ppt_x-#ppt_w*1.125000"/>
                                          </p:val>
                                        </p:tav>
                                      </p:tavLst>
                                    </p:anim>
                                    <p:animEffect transition="out" filter="wipe(left)">
                                      <p:cBhvr>
                                        <p:cTn id="39" dur="1000"/>
                                        <p:tgtEl>
                                          <p:spTgt spid="3">
                                            <p:txEl>
                                              <p:pRg st="8" end="8"/>
                                            </p:txEl>
                                          </p:spTgt>
                                        </p:tgtEl>
                                      </p:cBhvr>
                                    </p:animEffect>
                                    <p:set>
                                      <p:cBhvr>
                                        <p:cTn id="40" dur="1" fill="hold">
                                          <p:stCondLst>
                                            <p:cond delay="999"/>
                                          </p:stCondLst>
                                        </p:cTn>
                                        <p:tgtEl>
                                          <p:spTgt spid="3">
                                            <p:txEl>
                                              <p:pRg st="8" end="8"/>
                                            </p:txEl>
                                          </p:spTgt>
                                        </p:tgtEl>
                                        <p:attrNameLst>
                                          <p:attrName>style.visibility</p:attrName>
                                        </p:attrNameLst>
                                      </p:cBhvr>
                                      <p:to>
                                        <p:strVal val="hidden"/>
                                      </p:to>
                                    </p:set>
                                  </p:childTnLst>
                                </p:cTn>
                              </p:par>
                              <p:par>
                                <p:cTn id="41" presetID="12" presetClass="exit" presetSubtype="8" fill="hold" grpId="0" nodeType="withEffect">
                                  <p:stCondLst>
                                    <p:cond delay="0"/>
                                  </p:stCondLst>
                                  <p:childTnLst>
                                    <p:anim calcmode="lin" valueType="num">
                                      <p:cBhvr additive="base">
                                        <p:cTn id="42" dur="1000"/>
                                        <p:tgtEl>
                                          <p:spTgt spid="3">
                                            <p:txEl>
                                              <p:pRg st="10" end="10"/>
                                            </p:txEl>
                                          </p:spTgt>
                                        </p:tgtEl>
                                        <p:attrNameLst>
                                          <p:attrName>ppt_x</p:attrName>
                                        </p:attrNameLst>
                                      </p:cBhvr>
                                      <p:tavLst>
                                        <p:tav tm="0">
                                          <p:val>
                                            <p:strVal val="#ppt_x"/>
                                          </p:val>
                                        </p:tav>
                                        <p:tav tm="100000">
                                          <p:val>
                                            <p:strVal val="#ppt_x-#ppt_w*1.125000"/>
                                          </p:val>
                                        </p:tav>
                                      </p:tavLst>
                                    </p:anim>
                                    <p:animEffect transition="out" filter="wipe(left)">
                                      <p:cBhvr>
                                        <p:cTn id="43" dur="1000"/>
                                        <p:tgtEl>
                                          <p:spTgt spid="3">
                                            <p:txEl>
                                              <p:pRg st="10" end="10"/>
                                            </p:txEl>
                                          </p:spTgt>
                                        </p:tgtEl>
                                      </p:cBhvr>
                                    </p:animEffect>
                                    <p:set>
                                      <p:cBhvr>
                                        <p:cTn id="44" dur="1" fill="hold">
                                          <p:stCondLst>
                                            <p:cond delay="999"/>
                                          </p:stCondLst>
                                        </p:cTn>
                                        <p:tgtEl>
                                          <p:spTgt spid="3">
                                            <p:txEl>
                                              <p:pRg st="10" end="10"/>
                                            </p:txEl>
                                          </p:spTgt>
                                        </p:tgtEl>
                                        <p:attrNameLst>
                                          <p:attrName>style.visibility</p:attrName>
                                        </p:attrNameLst>
                                      </p:cBhvr>
                                      <p:to>
                                        <p:strVal val="hidden"/>
                                      </p:to>
                                    </p:set>
                                  </p:childTnLst>
                                </p:cTn>
                              </p:par>
                              <p:par>
                                <p:cTn id="45" presetID="0" presetClass="path" presetSubtype="0" accel="50000" decel="50000" fill="hold" nodeType="withEffect">
                                  <p:stCondLst>
                                    <p:cond delay="0"/>
                                  </p:stCondLst>
                                  <p:childTnLst>
                                    <p:animMotion origin="layout" path="M -0.21536 4.81481E-6 L -0.45638 0.00185 " pathEditMode="relative" rAng="0" ptsTypes="AA">
                                      <p:cBhvr>
                                        <p:cTn id="46" dur="1000" fill="hold"/>
                                        <p:tgtEl>
                                          <p:spTgt spid="6"/>
                                        </p:tgtEl>
                                        <p:attrNameLst>
                                          <p:attrName>ppt_x</p:attrName>
                                          <p:attrName>ppt_y</p:attrName>
                                        </p:attrNameLst>
                                      </p:cBhvr>
                                      <p:rCtr x="-12057" y="93"/>
                                    </p:animMotion>
                                  </p:childTnLst>
                                </p:cTn>
                              </p:par>
                              <p:par>
                                <p:cTn id="47" presetID="12" presetClass="entr" presetSubtype="2"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1000"/>
                                        <p:tgtEl>
                                          <p:spTgt spid="4"/>
                                        </p:tgtEl>
                                        <p:attrNameLst>
                                          <p:attrName>ppt_x</p:attrName>
                                        </p:attrNameLst>
                                      </p:cBhvr>
                                      <p:tavLst>
                                        <p:tav tm="0">
                                          <p:val>
                                            <p:strVal val="#ppt_x+#ppt_w*1.125000"/>
                                          </p:val>
                                        </p:tav>
                                        <p:tav tm="100000">
                                          <p:val>
                                            <p:strVal val="#ppt_x"/>
                                          </p:val>
                                        </p:tav>
                                      </p:tavLst>
                                    </p:anim>
                                    <p:animEffect transition="in" filter="wipe(left)">
                                      <p:cBhvr>
                                        <p:cTn id="50" dur="1000"/>
                                        <p:tgtEl>
                                          <p:spTgt spid="4"/>
                                        </p:tgtEl>
                                      </p:cBhvr>
                                    </p:animEffect>
                                  </p:childTnLst>
                                </p:cTn>
                              </p:par>
                              <p:par>
                                <p:cTn id="51" presetID="12" presetClass="entr" presetSubtype="2"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1000"/>
                                        <p:tgtEl>
                                          <p:spTgt spid="1026"/>
                                        </p:tgtEl>
                                        <p:attrNameLst>
                                          <p:attrName>ppt_x</p:attrName>
                                        </p:attrNameLst>
                                      </p:cBhvr>
                                      <p:tavLst>
                                        <p:tav tm="0">
                                          <p:val>
                                            <p:strVal val="#ppt_x+#ppt_w*1.125000"/>
                                          </p:val>
                                        </p:tav>
                                        <p:tav tm="100000">
                                          <p:val>
                                            <p:strVal val="#ppt_x"/>
                                          </p:val>
                                        </p:tav>
                                      </p:tavLst>
                                    </p:anim>
                                    <p:animEffect transition="in" filter="wipe(left)">
                                      <p:cBhvr>
                                        <p:cTn id="54" dur="1000"/>
                                        <p:tgtEl>
                                          <p:spTgt spid="1026"/>
                                        </p:tgtEl>
                                      </p:cBhvr>
                                    </p:animEffect>
                                  </p:childTnLst>
                                </p:cTn>
                              </p:par>
                              <p:par>
                                <p:cTn id="55" presetID="12" presetClass="entr" presetSubtype="2"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 calcmode="lin" valueType="num">
                                      <p:cBhvr additive="base">
                                        <p:cTn id="57" dur="1000"/>
                                        <p:tgtEl>
                                          <p:spTgt spid="1028"/>
                                        </p:tgtEl>
                                        <p:attrNameLst>
                                          <p:attrName>ppt_x</p:attrName>
                                        </p:attrNameLst>
                                      </p:cBhvr>
                                      <p:tavLst>
                                        <p:tav tm="0">
                                          <p:val>
                                            <p:strVal val="#ppt_x+#ppt_w*1.125000"/>
                                          </p:val>
                                        </p:tav>
                                        <p:tav tm="100000">
                                          <p:val>
                                            <p:strVal val="#ppt_x"/>
                                          </p:val>
                                        </p:tav>
                                      </p:tavLst>
                                    </p:anim>
                                    <p:animEffect transition="in" filter="wipe(left)">
                                      <p:cBhvr>
                                        <p:cTn id="5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963B-B531-13CB-6B04-47938815D986}"/>
              </a:ext>
            </a:extLst>
          </p:cNvPr>
          <p:cNvSpPr>
            <a:spLocks noGrp="1"/>
          </p:cNvSpPr>
          <p:nvPr>
            <p:ph type="title"/>
          </p:nvPr>
        </p:nvSpPr>
        <p:spPr/>
        <p:txBody>
          <a:bodyPr/>
          <a:lstStyle/>
          <a:p>
            <a:r>
              <a:rPr lang="en-US" dirty="0"/>
              <a:t>Wi-PT: Proposed System</a:t>
            </a:r>
          </a:p>
        </p:txBody>
      </p:sp>
      <p:sp>
        <p:nvSpPr>
          <p:cNvPr id="3" name="Text Placeholder 2">
            <a:extLst>
              <a:ext uri="{FF2B5EF4-FFF2-40B4-BE49-F238E27FC236}">
                <a16:creationId xmlns:a16="http://schemas.microsoft.com/office/drawing/2014/main" id="{ACB44BCF-B72B-33C1-9D69-4936728BA312}"/>
              </a:ext>
            </a:extLst>
          </p:cNvPr>
          <p:cNvSpPr>
            <a:spLocks noGrp="1"/>
          </p:cNvSpPr>
          <p:nvPr>
            <p:ph type="body" idx="1"/>
          </p:nvPr>
        </p:nvSpPr>
        <p:spPr/>
        <p:txBody>
          <a:bodyPr/>
          <a:lstStyle/>
          <a:p>
            <a:pPr marL="114300" indent="0">
              <a:buNone/>
            </a:pPr>
            <a:r>
              <a:rPr lang="en-US" dirty="0"/>
              <a:t>A)  CSI Data Collection</a:t>
            </a:r>
          </a:p>
        </p:txBody>
      </p:sp>
      <p:grpSp>
        <p:nvGrpSpPr>
          <p:cNvPr id="28" name="Group 27">
            <a:extLst>
              <a:ext uri="{FF2B5EF4-FFF2-40B4-BE49-F238E27FC236}">
                <a16:creationId xmlns:a16="http://schemas.microsoft.com/office/drawing/2014/main" id="{D7A4A58E-D13E-DB20-B814-430F99D9C8FA}"/>
              </a:ext>
            </a:extLst>
          </p:cNvPr>
          <p:cNvGrpSpPr/>
          <p:nvPr/>
        </p:nvGrpSpPr>
        <p:grpSpPr>
          <a:xfrm>
            <a:off x="838200" y="2859234"/>
            <a:ext cx="5164039" cy="2076280"/>
            <a:chOff x="2340429" y="2386393"/>
            <a:chExt cx="6958217" cy="2668206"/>
          </a:xfrm>
        </p:grpSpPr>
        <p:cxnSp>
          <p:nvCxnSpPr>
            <p:cNvPr id="13" name="Straight Arrow Connector 12">
              <a:extLst>
                <a:ext uri="{FF2B5EF4-FFF2-40B4-BE49-F238E27FC236}">
                  <a16:creationId xmlns:a16="http://schemas.microsoft.com/office/drawing/2014/main" id="{37F3938C-363B-A431-B772-F75531131497}"/>
                </a:ext>
              </a:extLst>
            </p:cNvPr>
            <p:cNvCxnSpPr>
              <a:cxnSpLocks/>
            </p:cNvCxnSpPr>
            <p:nvPr/>
          </p:nvCxnSpPr>
          <p:spPr>
            <a:xfrm flipV="1">
              <a:off x="4212771" y="3370398"/>
              <a:ext cx="1226889" cy="7623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F7DB0428-C6A5-8945-D4DF-1F627A3D3C97}"/>
                </a:ext>
              </a:extLst>
            </p:cNvPr>
            <p:cNvCxnSpPr>
              <a:cxnSpLocks/>
            </p:cNvCxnSpPr>
            <p:nvPr/>
          </p:nvCxnSpPr>
          <p:spPr>
            <a:xfrm>
              <a:off x="6234193" y="3419766"/>
              <a:ext cx="1113014" cy="689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050" name="Picture 2" descr="Photograph of an ESP32 (NodeMCU)">
              <a:extLst>
                <a:ext uri="{FF2B5EF4-FFF2-40B4-BE49-F238E27FC236}">
                  <a16:creationId xmlns:a16="http://schemas.microsoft.com/office/drawing/2014/main" id="{9FEBA1D2-1CC9-EB2A-A520-6A85E88BE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429" y="3778990"/>
              <a:ext cx="1929493" cy="1275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hotograph of an ESP32 (NodeMCU)">
              <a:extLst>
                <a:ext uri="{FF2B5EF4-FFF2-40B4-BE49-F238E27FC236}">
                  <a16:creationId xmlns:a16="http://schemas.microsoft.com/office/drawing/2014/main" id="{720BEB14-4F69-B202-4FD3-F0C5C54A6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53" y="3746893"/>
              <a:ext cx="1929493" cy="12756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lk with solid fill">
              <a:extLst>
                <a:ext uri="{FF2B5EF4-FFF2-40B4-BE49-F238E27FC236}">
                  <a16:creationId xmlns:a16="http://schemas.microsoft.com/office/drawing/2014/main" id="{543CC06D-9038-8B8E-F652-24BBCE90E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354" y="2386393"/>
              <a:ext cx="1630136" cy="163013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0E3DBA50-5876-C473-AD2A-8B97692E1190}"/>
                </a:ext>
              </a:extLst>
            </p:cNvPr>
            <p:cNvCxnSpPr>
              <a:cxnSpLocks/>
              <a:stCxn id="2050" idx="3"/>
              <a:endCxn id="4" idx="1"/>
            </p:cNvCxnSpPr>
            <p:nvPr/>
          </p:nvCxnSpPr>
          <p:spPr>
            <a:xfrm flipV="1">
              <a:off x="4269922" y="4384698"/>
              <a:ext cx="3099230" cy="320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C6E304-3418-E69E-4F3A-2C27785476C3}"/>
                </a:ext>
              </a:extLst>
            </p:cNvPr>
            <p:cNvSpPr txBox="1"/>
            <p:nvPr/>
          </p:nvSpPr>
          <p:spPr>
            <a:xfrm rot="19537115">
              <a:off x="4141378" y="3301205"/>
              <a:ext cx="1390905" cy="395521"/>
            </a:xfrm>
            <a:prstGeom prst="rect">
              <a:avLst/>
            </a:prstGeom>
            <a:noFill/>
          </p:spPr>
          <p:txBody>
            <a:bodyPr wrap="square">
              <a:spAutoFit/>
            </a:bodyPr>
            <a:lstStyle/>
            <a:p>
              <a:pPr rtl="0">
                <a:spcBef>
                  <a:spcPts val="0"/>
                </a:spcBef>
                <a:spcAft>
                  <a:spcPts val="0"/>
                </a:spcAft>
              </a:pPr>
              <a:r>
                <a:rPr lang="en-US" sz="1400" b="0" i="0" u="none" strike="noStrike" dirty="0">
                  <a:solidFill>
                    <a:schemeClr val="accent2"/>
                  </a:solidFill>
                  <a:effectLst/>
                  <a:latin typeface="Gill Sans" panose="020B0502020104020203" pitchFamily="34" charset="-79"/>
                  <a:cs typeface="Gill Sans" panose="020B0502020104020203" pitchFamily="34" charset="-79"/>
                </a:rPr>
                <a:t>Signal Path</a:t>
              </a:r>
              <a:endParaRPr lang="en-US" b="0" dirty="0">
                <a:solidFill>
                  <a:schemeClr val="accent2"/>
                </a:solidFill>
                <a:effectLst/>
              </a:endParaRPr>
            </a:p>
          </p:txBody>
        </p:sp>
        <p:sp>
          <p:nvSpPr>
            <p:cNvPr id="22" name="TextBox 21">
              <a:extLst>
                <a:ext uri="{FF2B5EF4-FFF2-40B4-BE49-F238E27FC236}">
                  <a16:creationId xmlns:a16="http://schemas.microsoft.com/office/drawing/2014/main" id="{0E7FED8C-9B68-229C-7391-DD4159065744}"/>
                </a:ext>
              </a:extLst>
            </p:cNvPr>
            <p:cNvSpPr txBox="1"/>
            <p:nvPr/>
          </p:nvSpPr>
          <p:spPr>
            <a:xfrm rot="1943932">
              <a:off x="6211602" y="3408607"/>
              <a:ext cx="1486657" cy="395521"/>
            </a:xfrm>
            <a:prstGeom prst="rect">
              <a:avLst/>
            </a:prstGeom>
            <a:noFill/>
          </p:spPr>
          <p:txBody>
            <a:bodyPr wrap="square">
              <a:spAutoFit/>
            </a:bodyPr>
            <a:lstStyle/>
            <a:p>
              <a:pPr rtl="0">
                <a:spcBef>
                  <a:spcPts val="0"/>
                </a:spcBef>
                <a:spcAft>
                  <a:spcPts val="0"/>
                </a:spcAft>
              </a:pPr>
              <a:r>
                <a:rPr lang="en-US" sz="1400" b="0" i="0" u="none" strike="noStrike" dirty="0">
                  <a:solidFill>
                    <a:schemeClr val="accent2"/>
                  </a:solidFill>
                  <a:effectLst/>
                  <a:latin typeface="Gill Sans" panose="020B0502020104020203" pitchFamily="34" charset="-79"/>
                  <a:cs typeface="Gill Sans" panose="020B0502020104020203" pitchFamily="34" charset="-79"/>
                </a:rPr>
                <a:t>Signal Path</a:t>
              </a:r>
              <a:endParaRPr lang="en-US" b="0" dirty="0">
                <a:solidFill>
                  <a:schemeClr val="accent2"/>
                </a:solidFill>
                <a:effectLst/>
              </a:endParaRPr>
            </a:p>
          </p:txBody>
        </p:sp>
        <p:sp>
          <p:nvSpPr>
            <p:cNvPr id="23" name="TextBox 22">
              <a:extLst>
                <a:ext uri="{FF2B5EF4-FFF2-40B4-BE49-F238E27FC236}">
                  <a16:creationId xmlns:a16="http://schemas.microsoft.com/office/drawing/2014/main" id="{637774EC-9DA4-3638-5FAB-8E53F96CD35B}"/>
                </a:ext>
              </a:extLst>
            </p:cNvPr>
            <p:cNvSpPr txBox="1"/>
            <p:nvPr/>
          </p:nvSpPr>
          <p:spPr>
            <a:xfrm>
              <a:off x="5039840" y="3992755"/>
              <a:ext cx="1309115" cy="395521"/>
            </a:xfrm>
            <a:prstGeom prst="rect">
              <a:avLst/>
            </a:prstGeom>
            <a:noFill/>
          </p:spPr>
          <p:txBody>
            <a:bodyPr wrap="square">
              <a:spAutoFit/>
            </a:bodyPr>
            <a:lstStyle/>
            <a:p>
              <a:pPr rtl="0">
                <a:spcBef>
                  <a:spcPts val="0"/>
                </a:spcBef>
                <a:spcAft>
                  <a:spcPts val="0"/>
                </a:spcAft>
              </a:pPr>
              <a:r>
                <a:rPr lang="en-US" sz="1400" b="0" i="0" u="none" strike="noStrike" dirty="0">
                  <a:solidFill>
                    <a:schemeClr val="accent1"/>
                  </a:solidFill>
                  <a:effectLst/>
                  <a:latin typeface="Gill Sans" panose="020B0502020104020203" pitchFamily="34" charset="-79"/>
                  <a:cs typeface="Gill Sans" panose="020B0502020104020203" pitchFamily="34" charset="-79"/>
                </a:rPr>
                <a:t>Signal Path</a:t>
              </a:r>
              <a:endParaRPr lang="en-US" b="0" dirty="0">
                <a:solidFill>
                  <a:schemeClr val="accent1"/>
                </a:solidFill>
                <a:effectLst/>
              </a:endParaRPr>
            </a:p>
          </p:txBody>
        </p:sp>
      </p:grpSp>
      <p:sp>
        <p:nvSpPr>
          <p:cNvPr id="25" name="TextBox 24">
            <a:extLst>
              <a:ext uri="{FF2B5EF4-FFF2-40B4-BE49-F238E27FC236}">
                <a16:creationId xmlns:a16="http://schemas.microsoft.com/office/drawing/2014/main" id="{A3A94A4F-97DC-E683-9BA5-86653B19B542}"/>
              </a:ext>
            </a:extLst>
          </p:cNvPr>
          <p:cNvSpPr txBox="1"/>
          <p:nvPr/>
        </p:nvSpPr>
        <p:spPr>
          <a:xfrm>
            <a:off x="828337" y="4907269"/>
            <a:ext cx="1441836" cy="307777"/>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Gill Sans" panose="020B0502020104020203" pitchFamily="34" charset="-79"/>
                <a:cs typeface="Gill Sans" panose="020B0502020104020203" pitchFamily="34" charset="-79"/>
              </a:defRPr>
            </a:lvl1pPr>
          </a:lstStyle>
          <a:p>
            <a:r>
              <a:rPr lang="en-US" dirty="0"/>
              <a:t>Transmitter (TX)</a:t>
            </a:r>
          </a:p>
        </p:txBody>
      </p:sp>
      <p:sp>
        <p:nvSpPr>
          <p:cNvPr id="26" name="TextBox 25">
            <a:extLst>
              <a:ext uri="{FF2B5EF4-FFF2-40B4-BE49-F238E27FC236}">
                <a16:creationId xmlns:a16="http://schemas.microsoft.com/office/drawing/2014/main" id="{3D2F6B6A-F259-45A6-B1C0-214113AEE9E7}"/>
              </a:ext>
            </a:extLst>
          </p:cNvPr>
          <p:cNvSpPr txBox="1"/>
          <p:nvPr/>
        </p:nvSpPr>
        <p:spPr>
          <a:xfrm>
            <a:off x="4669185" y="4907269"/>
            <a:ext cx="1234133" cy="307777"/>
          </a:xfrm>
          <a:prstGeom prst="rect">
            <a:avLst/>
          </a:prstGeom>
          <a:noFill/>
        </p:spPr>
        <p:txBody>
          <a:bodyPr wrap="square">
            <a:spAutoFit/>
          </a:bodyPr>
          <a:lstStyle/>
          <a:p>
            <a:pPr rtl="0">
              <a:spcBef>
                <a:spcPts val="0"/>
              </a:spcBef>
              <a:spcAft>
                <a:spcPts val="0"/>
              </a:spcAft>
            </a:pPr>
            <a:r>
              <a:rPr lang="en-US" sz="1400" b="0" i="0" u="none" strike="noStrike" dirty="0">
                <a:solidFill>
                  <a:srgbClr val="000000"/>
                </a:solidFill>
                <a:effectLst/>
                <a:latin typeface="Gill Sans" panose="020B0502020104020203" pitchFamily="34" charset="-79"/>
                <a:cs typeface="Gill Sans" panose="020B0502020104020203" pitchFamily="34" charset="-79"/>
              </a:rPr>
              <a:t>Receiver (RX)</a:t>
            </a:r>
            <a:endParaRPr lang="en-US" b="0" dirty="0">
              <a:effectLst/>
            </a:endParaRPr>
          </a:p>
        </p:txBody>
      </p:sp>
      <p:sp>
        <p:nvSpPr>
          <p:cNvPr id="27" name="Slide Number Placeholder 26">
            <a:extLst>
              <a:ext uri="{FF2B5EF4-FFF2-40B4-BE49-F238E27FC236}">
                <a16:creationId xmlns:a16="http://schemas.microsoft.com/office/drawing/2014/main" id="{0910C945-5D29-50CF-B31D-815E32F2CA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2056" name="Picture 8">
            <a:extLst>
              <a:ext uri="{FF2B5EF4-FFF2-40B4-BE49-F238E27FC236}">
                <a16:creationId xmlns:a16="http://schemas.microsoft.com/office/drawing/2014/main" id="{64D26999-EF5F-7BFB-2F7A-66F7FC545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4244" y="3321034"/>
            <a:ext cx="4081712" cy="16831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CC6CE63-C64A-E2B3-77E5-634850A29DEC}"/>
              </a:ext>
            </a:extLst>
          </p:cNvPr>
          <p:cNvSpPr txBox="1"/>
          <p:nvPr/>
        </p:nvSpPr>
        <p:spPr>
          <a:xfrm>
            <a:off x="8720891" y="3428999"/>
            <a:ext cx="1039586" cy="307777"/>
          </a:xfrm>
          <a:prstGeom prst="rect">
            <a:avLst/>
          </a:prstGeom>
          <a:noFill/>
        </p:spPr>
        <p:txBody>
          <a:bodyPr wrap="square">
            <a:spAutoFit/>
          </a:bodyPr>
          <a:lstStyle/>
          <a:p>
            <a:pPr rtl="0">
              <a:spcBef>
                <a:spcPts val="0"/>
              </a:spcBef>
              <a:spcAft>
                <a:spcPts val="0"/>
              </a:spcAft>
            </a:pPr>
            <a:r>
              <a:rPr lang="en-US" sz="1400" b="0" i="0" u="none" strike="noStrike" dirty="0">
                <a:solidFill>
                  <a:srgbClr val="ED8428"/>
                </a:solidFill>
                <a:effectLst/>
                <a:latin typeface="Gill Sans" panose="020B0502020104020203" pitchFamily="34" charset="-79"/>
                <a:cs typeface="Gill Sans" panose="020B0502020104020203" pitchFamily="34" charset="-79"/>
              </a:rPr>
              <a:t>Subcarriers</a:t>
            </a:r>
            <a:endParaRPr lang="en-US" b="0" dirty="0">
              <a:effectLst/>
            </a:endParaRPr>
          </a:p>
        </p:txBody>
      </p:sp>
      <p:pic>
        <p:nvPicPr>
          <p:cNvPr id="31" name="Picture 4">
            <a:extLst>
              <a:ext uri="{FF2B5EF4-FFF2-40B4-BE49-F238E27FC236}">
                <a16:creationId xmlns:a16="http://schemas.microsoft.com/office/drawing/2014/main" id="{1B12AD40-6D21-DED5-ACAE-1A49F344F8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4" t="6708" r="2764" b="5487"/>
          <a:stretch/>
        </p:blipFill>
        <p:spPr bwMode="auto">
          <a:xfrm>
            <a:off x="7828481" y="4935514"/>
            <a:ext cx="2702379" cy="117565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398D238D-45D6-F3A8-9EE6-772E4E5BCDAD}"/>
              </a:ext>
            </a:extLst>
          </p:cNvPr>
          <p:cNvGrpSpPr/>
          <p:nvPr/>
        </p:nvGrpSpPr>
        <p:grpSpPr>
          <a:xfrm>
            <a:off x="6516236" y="1780194"/>
            <a:ext cx="4409310" cy="1542215"/>
            <a:chOff x="7078436" y="1731178"/>
            <a:chExt cx="4409310" cy="1542215"/>
          </a:xfrm>
        </p:grpSpPr>
        <p:pic>
          <p:nvPicPr>
            <p:cNvPr id="36" name="Picture 35">
              <a:extLst>
                <a:ext uri="{FF2B5EF4-FFF2-40B4-BE49-F238E27FC236}">
                  <a16:creationId xmlns:a16="http://schemas.microsoft.com/office/drawing/2014/main" id="{7691393F-1161-27A8-BF6E-39A8F38BAC4F}"/>
                </a:ext>
              </a:extLst>
            </p:cNvPr>
            <p:cNvPicPr>
              <a:picLocks noChangeAspect="1"/>
            </p:cNvPicPr>
            <p:nvPr/>
          </p:nvPicPr>
          <p:blipFill>
            <a:blip r:embed="rId7"/>
            <a:stretch>
              <a:fillRect/>
            </a:stretch>
          </p:blipFill>
          <p:spPr>
            <a:xfrm>
              <a:off x="8001000" y="1731178"/>
              <a:ext cx="3486746" cy="1542215"/>
            </a:xfrm>
            <a:prstGeom prst="rect">
              <a:avLst/>
            </a:prstGeom>
          </p:spPr>
        </p:pic>
        <p:sp>
          <p:nvSpPr>
            <p:cNvPr id="38" name="TextBox 37">
              <a:extLst>
                <a:ext uri="{FF2B5EF4-FFF2-40B4-BE49-F238E27FC236}">
                  <a16:creationId xmlns:a16="http://schemas.microsoft.com/office/drawing/2014/main" id="{BEE32EFC-AB7F-F8CE-5A6C-E4CC18AF36FB}"/>
                </a:ext>
              </a:extLst>
            </p:cNvPr>
            <p:cNvSpPr txBox="1"/>
            <p:nvPr/>
          </p:nvSpPr>
          <p:spPr>
            <a:xfrm>
              <a:off x="7377903" y="1983364"/>
              <a:ext cx="745558" cy="307777"/>
            </a:xfrm>
            <a:prstGeom prst="rect">
              <a:avLst/>
            </a:prstGeom>
            <a:noFill/>
          </p:spPr>
          <p:txBody>
            <a:bodyPr wrap="square">
              <a:spAutoFit/>
            </a:bodyPr>
            <a:lstStyle/>
            <a:p>
              <a:pPr rtl="0">
                <a:spcBef>
                  <a:spcPts val="0"/>
                </a:spcBef>
                <a:spcAft>
                  <a:spcPts val="0"/>
                </a:spcAft>
              </a:pPr>
              <a:r>
                <a:rPr lang="en-US" sz="1400" b="0" i="0" u="none" strike="noStrike" dirty="0">
                  <a:solidFill>
                    <a:srgbClr val="ED8428"/>
                  </a:solidFill>
                  <a:effectLst/>
                  <a:latin typeface="Gill Sans" panose="020B0502020104020203" pitchFamily="34" charset="-79"/>
                  <a:cs typeface="Gill Sans" panose="020B0502020104020203" pitchFamily="34" charset="-79"/>
                </a:rPr>
                <a:t>Activity</a:t>
              </a:r>
              <a:endParaRPr lang="en-US" b="0" dirty="0">
                <a:effectLst/>
              </a:endParaRPr>
            </a:p>
          </p:txBody>
        </p:sp>
        <p:sp>
          <p:nvSpPr>
            <p:cNvPr id="39" name="TextBox 38">
              <a:extLst>
                <a:ext uri="{FF2B5EF4-FFF2-40B4-BE49-F238E27FC236}">
                  <a16:creationId xmlns:a16="http://schemas.microsoft.com/office/drawing/2014/main" id="{80DB1E6E-9243-443F-491E-65CCDD99B382}"/>
                </a:ext>
              </a:extLst>
            </p:cNvPr>
            <p:cNvSpPr txBox="1"/>
            <p:nvPr/>
          </p:nvSpPr>
          <p:spPr>
            <a:xfrm>
              <a:off x="7078436" y="2757486"/>
              <a:ext cx="1045025" cy="307777"/>
            </a:xfrm>
            <a:prstGeom prst="rect">
              <a:avLst/>
            </a:prstGeom>
            <a:noFill/>
          </p:spPr>
          <p:txBody>
            <a:bodyPr wrap="square">
              <a:spAutoFit/>
            </a:bodyPr>
            <a:lstStyle/>
            <a:p>
              <a:pPr rtl="0">
                <a:spcBef>
                  <a:spcPts val="0"/>
                </a:spcBef>
                <a:spcAft>
                  <a:spcPts val="0"/>
                </a:spcAft>
              </a:pPr>
              <a:r>
                <a:rPr lang="en-US" sz="1400" b="0" i="0" u="none" strike="noStrike" dirty="0">
                  <a:solidFill>
                    <a:srgbClr val="ED8428"/>
                  </a:solidFill>
                  <a:effectLst/>
                  <a:latin typeface="Gill Sans" panose="020B0502020104020203" pitchFamily="34" charset="-79"/>
                  <a:cs typeface="Gill Sans" panose="020B0502020104020203" pitchFamily="34" charset="-79"/>
                </a:rPr>
                <a:t>No Activity</a:t>
              </a:r>
              <a:endParaRPr lang="en-US" b="0" dirty="0">
                <a:effectLst/>
              </a:endParaRPr>
            </a:p>
          </p:txBody>
        </p:sp>
      </p:grpSp>
      <p:sp>
        <p:nvSpPr>
          <p:cNvPr id="50" name="TextBox 49">
            <a:extLst>
              <a:ext uri="{FF2B5EF4-FFF2-40B4-BE49-F238E27FC236}">
                <a16:creationId xmlns:a16="http://schemas.microsoft.com/office/drawing/2014/main" id="{7453B73A-DE33-D850-D89B-76F6C7C34FA2}"/>
              </a:ext>
            </a:extLst>
          </p:cNvPr>
          <p:cNvSpPr txBox="1"/>
          <p:nvPr/>
        </p:nvSpPr>
        <p:spPr>
          <a:xfrm>
            <a:off x="849268" y="3663359"/>
            <a:ext cx="549588" cy="2616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marR="0" lvl="0" algn="l" rtl="0">
              <a:lnSpc>
                <a:spcPct val="100000"/>
              </a:lnSpc>
              <a:spcBef>
                <a:spcPts val="0"/>
              </a:spcBef>
              <a:spcAft>
                <a:spcPts val="0"/>
              </a:spcAft>
            </a:defPPr>
            <a:lvl1pPr>
              <a:defRPr>
                <a:effectLst/>
                <a:latin typeface="Gill Sans" panose="020B0502020104020203" pitchFamily="34" charset="-79"/>
                <a:cs typeface="Gill Sans" panose="020B0502020104020203" pitchFamily="34" charset="-79"/>
              </a:defRPr>
            </a:lvl1pPr>
          </a:lstStyle>
          <a:p>
            <a:pPr algn="ctr"/>
            <a:r>
              <a:rPr lang="en-US" sz="1100" dirty="0"/>
              <a:t>ESP32</a:t>
            </a:r>
          </a:p>
        </p:txBody>
      </p:sp>
      <p:sp>
        <p:nvSpPr>
          <p:cNvPr id="51" name="TextBox 50">
            <a:extLst>
              <a:ext uri="{FF2B5EF4-FFF2-40B4-BE49-F238E27FC236}">
                <a16:creationId xmlns:a16="http://schemas.microsoft.com/office/drawing/2014/main" id="{50C8B8DD-2307-F5EA-05AB-A40C52B6D1C6}"/>
              </a:ext>
            </a:extLst>
          </p:cNvPr>
          <p:cNvSpPr txBox="1"/>
          <p:nvPr/>
        </p:nvSpPr>
        <p:spPr>
          <a:xfrm>
            <a:off x="5444238" y="3642664"/>
            <a:ext cx="549588" cy="2616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marR="0" lvl="0" algn="l" rtl="0">
              <a:lnSpc>
                <a:spcPct val="100000"/>
              </a:lnSpc>
              <a:spcBef>
                <a:spcPts val="0"/>
              </a:spcBef>
              <a:spcAft>
                <a:spcPts val="0"/>
              </a:spcAft>
            </a:defPPr>
            <a:lvl1pPr>
              <a:defRPr>
                <a:effectLst/>
                <a:latin typeface="Gill Sans" panose="020B0502020104020203" pitchFamily="34" charset="-79"/>
                <a:cs typeface="Gill Sans" panose="020B0502020104020203" pitchFamily="34" charset="-79"/>
              </a:defRPr>
            </a:lvl1pPr>
          </a:lstStyle>
          <a:p>
            <a:pPr algn="ctr"/>
            <a:r>
              <a:rPr lang="en-US" sz="1100" dirty="0"/>
              <a:t>ESP32</a:t>
            </a:r>
          </a:p>
        </p:txBody>
      </p:sp>
    </p:spTree>
    <p:extLst>
      <p:ext uri="{BB962C8B-B14F-4D97-AF65-F5344CB8AC3E}">
        <p14:creationId xmlns:p14="http://schemas.microsoft.com/office/powerpoint/2010/main" val="282093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419EC7-AD14-8A1A-9FF7-40D18FD4E571}"/>
              </a:ext>
            </a:extLst>
          </p:cNvPr>
          <p:cNvPicPr>
            <a:picLocks noChangeAspect="1"/>
          </p:cNvPicPr>
          <p:nvPr/>
        </p:nvPicPr>
        <p:blipFill>
          <a:blip r:embed="rId3"/>
          <a:stretch>
            <a:fillRect/>
          </a:stretch>
        </p:blipFill>
        <p:spPr>
          <a:xfrm>
            <a:off x="838200" y="1906131"/>
            <a:ext cx="10124553" cy="4362282"/>
          </a:xfrm>
          <a:prstGeom prst="rect">
            <a:avLst/>
          </a:prstGeom>
        </p:spPr>
      </p:pic>
      <p:sp>
        <p:nvSpPr>
          <p:cNvPr id="2" name="Title 1">
            <a:extLst>
              <a:ext uri="{FF2B5EF4-FFF2-40B4-BE49-F238E27FC236}">
                <a16:creationId xmlns:a16="http://schemas.microsoft.com/office/drawing/2014/main" id="{3F1353CE-A6C6-8B4D-C74C-352E75229320}"/>
              </a:ext>
            </a:extLst>
          </p:cNvPr>
          <p:cNvSpPr>
            <a:spLocks noGrp="1"/>
          </p:cNvSpPr>
          <p:nvPr>
            <p:ph type="title"/>
          </p:nvPr>
        </p:nvSpPr>
        <p:spPr/>
        <p:txBody>
          <a:bodyPr/>
          <a:lstStyle/>
          <a:p>
            <a:r>
              <a:rPr lang="en-US" dirty="0"/>
              <a:t>Wi-PT: Proposed System</a:t>
            </a:r>
          </a:p>
        </p:txBody>
      </p:sp>
      <p:sp>
        <p:nvSpPr>
          <p:cNvPr id="4" name="Slide Number Placeholder 3">
            <a:extLst>
              <a:ext uri="{FF2B5EF4-FFF2-40B4-BE49-F238E27FC236}">
                <a16:creationId xmlns:a16="http://schemas.microsoft.com/office/drawing/2014/main" id="{AF791041-2F8F-98D3-C13D-9DF5FDC4F9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14" name="TextBox 13">
            <a:extLst>
              <a:ext uri="{FF2B5EF4-FFF2-40B4-BE49-F238E27FC236}">
                <a16:creationId xmlns:a16="http://schemas.microsoft.com/office/drawing/2014/main" id="{DFA86F6D-CD37-8EE5-9489-61CD28A75356}"/>
              </a:ext>
            </a:extLst>
          </p:cNvPr>
          <p:cNvSpPr txBox="1"/>
          <p:nvPr/>
        </p:nvSpPr>
        <p:spPr>
          <a:xfrm>
            <a:off x="838200" y="1382911"/>
            <a:ext cx="6099348" cy="523220"/>
          </a:xfrm>
          <a:prstGeom prst="rect">
            <a:avLst/>
          </a:prstGeom>
          <a:noFill/>
        </p:spPr>
        <p:txBody>
          <a:bodyPr wrap="square">
            <a:spAutoFit/>
          </a:bodyPr>
          <a:lstStyle/>
          <a:p>
            <a:pPr marL="114300" indent="0">
              <a:buNone/>
            </a:pPr>
            <a:r>
              <a:rPr lang="en-US" sz="2800" dirty="0"/>
              <a:t>A)  CSI Data Collection</a:t>
            </a:r>
          </a:p>
        </p:txBody>
      </p:sp>
    </p:spTree>
    <p:extLst>
      <p:ext uri="{BB962C8B-B14F-4D97-AF65-F5344CB8AC3E}">
        <p14:creationId xmlns:p14="http://schemas.microsoft.com/office/powerpoint/2010/main" val="270711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7B94-B89E-8D0D-9B68-15FD3A4FEBD6}"/>
              </a:ext>
            </a:extLst>
          </p:cNvPr>
          <p:cNvSpPr>
            <a:spLocks noGrp="1"/>
          </p:cNvSpPr>
          <p:nvPr>
            <p:ph type="title"/>
          </p:nvPr>
        </p:nvSpPr>
        <p:spPr/>
        <p:txBody>
          <a:bodyPr/>
          <a:lstStyle/>
          <a:p>
            <a:r>
              <a:rPr lang="en-US" dirty="0"/>
              <a:t>Wi-PT: Proposed System</a:t>
            </a:r>
          </a:p>
        </p:txBody>
      </p:sp>
      <p:sp>
        <p:nvSpPr>
          <p:cNvPr id="3" name="Text Placeholder 2">
            <a:extLst>
              <a:ext uri="{FF2B5EF4-FFF2-40B4-BE49-F238E27FC236}">
                <a16:creationId xmlns:a16="http://schemas.microsoft.com/office/drawing/2014/main" id="{44E6AAFA-4591-1252-0F82-CB3A9D06E48F}"/>
              </a:ext>
            </a:extLst>
          </p:cNvPr>
          <p:cNvSpPr>
            <a:spLocks noGrp="1"/>
          </p:cNvSpPr>
          <p:nvPr>
            <p:ph type="body" idx="1"/>
          </p:nvPr>
        </p:nvSpPr>
        <p:spPr/>
        <p:txBody>
          <a:bodyPr>
            <a:normAutofit/>
          </a:bodyPr>
          <a:lstStyle/>
          <a:p>
            <a:pPr marL="114300" indent="0">
              <a:buNone/>
            </a:pPr>
            <a:r>
              <a:rPr lang="en-US" sz="2400" dirty="0"/>
              <a:t>B)  Preprocessing &amp; Machine Learning</a:t>
            </a:r>
          </a:p>
          <a:p>
            <a:pPr marL="571500" indent="-457200">
              <a:buAutoNum type="alphaUcParenR" startAt="2"/>
            </a:pPr>
            <a:endParaRPr lang="en-US" sz="2400" dirty="0"/>
          </a:p>
          <a:p>
            <a:pPr lvl="1"/>
            <a:r>
              <a:rPr lang="en-US" dirty="0"/>
              <a:t>Preprocessing:</a:t>
            </a:r>
          </a:p>
          <a:p>
            <a:pPr marL="1485900" lvl="2" indent="-457200">
              <a:buFont typeface="+mj-lt"/>
              <a:buAutoNum type="arabicPeriod"/>
            </a:pPr>
            <a:r>
              <a:rPr lang="en-US" dirty="0"/>
              <a:t>Moving Average across each subcarrier independently using a window size w</a:t>
            </a:r>
          </a:p>
          <a:p>
            <a:pPr lvl="3"/>
            <a:r>
              <a:rPr lang="en-US" dirty="0"/>
              <a:t>Signifies each action duration</a:t>
            </a:r>
            <a:br>
              <a:rPr lang="en-US" dirty="0"/>
            </a:br>
            <a:endParaRPr lang="en-US" dirty="0"/>
          </a:p>
          <a:p>
            <a:pPr marL="1485900" lvl="2" indent="-457200">
              <a:buFont typeface="+mj-lt"/>
              <a:buAutoNum type="arabicPeriod"/>
            </a:pPr>
            <a:r>
              <a:rPr lang="en-US" dirty="0"/>
              <a:t>PCA for dimensionality reduction &amp; to reduce noisy data</a:t>
            </a:r>
          </a:p>
        </p:txBody>
      </p:sp>
      <p:sp>
        <p:nvSpPr>
          <p:cNvPr id="4" name="Slide Number Placeholder 3">
            <a:extLst>
              <a:ext uri="{FF2B5EF4-FFF2-40B4-BE49-F238E27FC236}">
                <a16:creationId xmlns:a16="http://schemas.microsoft.com/office/drawing/2014/main" id="{326B9486-4FF4-5F6B-0D7F-F071B26630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49480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7B94-B89E-8D0D-9B68-15FD3A4FEBD6}"/>
              </a:ext>
            </a:extLst>
          </p:cNvPr>
          <p:cNvSpPr>
            <a:spLocks noGrp="1"/>
          </p:cNvSpPr>
          <p:nvPr>
            <p:ph type="title"/>
          </p:nvPr>
        </p:nvSpPr>
        <p:spPr/>
        <p:txBody>
          <a:bodyPr/>
          <a:lstStyle/>
          <a:p>
            <a:r>
              <a:rPr lang="en-US" dirty="0"/>
              <a:t>Wi-PT: Proposed System</a:t>
            </a:r>
          </a:p>
        </p:txBody>
      </p:sp>
      <p:sp>
        <p:nvSpPr>
          <p:cNvPr id="3" name="Text Placeholder 2">
            <a:extLst>
              <a:ext uri="{FF2B5EF4-FFF2-40B4-BE49-F238E27FC236}">
                <a16:creationId xmlns:a16="http://schemas.microsoft.com/office/drawing/2014/main" id="{44E6AAFA-4591-1252-0F82-CB3A9D06E48F}"/>
              </a:ext>
            </a:extLst>
          </p:cNvPr>
          <p:cNvSpPr>
            <a:spLocks noGrp="1"/>
          </p:cNvSpPr>
          <p:nvPr>
            <p:ph type="body" idx="1"/>
          </p:nvPr>
        </p:nvSpPr>
        <p:spPr>
          <a:xfrm>
            <a:off x="838200" y="1825625"/>
            <a:ext cx="6326517" cy="3835739"/>
          </a:xfrm>
        </p:spPr>
        <p:txBody>
          <a:bodyPr>
            <a:normAutofit/>
          </a:bodyPr>
          <a:lstStyle/>
          <a:p>
            <a:pPr marL="114300" indent="0">
              <a:buNone/>
            </a:pPr>
            <a:r>
              <a:rPr lang="en-US" sz="2400" dirty="0"/>
              <a:t>B)  Preprocessing &amp; Machine Learning</a:t>
            </a:r>
          </a:p>
          <a:p>
            <a:r>
              <a:rPr lang="en-US" sz="2400" dirty="0"/>
              <a:t>Machine Learning</a:t>
            </a:r>
          </a:p>
          <a:p>
            <a:pPr lvl="1"/>
            <a:r>
              <a:rPr lang="en-US" dirty="0"/>
              <a:t>Given input (X) and output (y),</a:t>
            </a:r>
            <a:br>
              <a:rPr lang="en-US" dirty="0"/>
            </a:br>
            <a:r>
              <a:rPr lang="en-US" dirty="0"/>
              <a:t>find a model              which</a:t>
            </a:r>
            <a:br>
              <a:rPr lang="en-US" dirty="0"/>
            </a:br>
            <a:r>
              <a:rPr lang="en-US" dirty="0"/>
              <a:t>minimizes the loss function,</a:t>
            </a:r>
            <a:br>
              <a:rPr lang="en-US" dirty="0"/>
            </a:br>
            <a:br>
              <a:rPr lang="en-US" dirty="0"/>
            </a:br>
            <a:r>
              <a:rPr lang="en-US" dirty="0"/>
              <a:t> </a:t>
            </a:r>
            <a:br>
              <a:rPr lang="en-US" dirty="0"/>
            </a:br>
            <a:r>
              <a:rPr lang="en-US" dirty="0"/>
              <a:t>where,</a:t>
            </a:r>
            <a:br>
              <a:rPr lang="en-US" dirty="0"/>
            </a:br>
            <a:r>
              <a:rPr lang="en-US" dirty="0"/>
              <a:t>  </a:t>
            </a:r>
            <a:r>
              <a:rPr lang="en-US" sz="2000" dirty="0"/>
              <a:t>    = Amplitude of the        CSI Frame</a:t>
            </a:r>
            <a:br>
              <a:rPr lang="en-US" sz="2000" dirty="0"/>
            </a:br>
            <a:r>
              <a:rPr lang="en-US" sz="2000" dirty="0"/>
              <a:t>      = True class for the        CSI Frame</a:t>
            </a:r>
          </a:p>
          <a:p>
            <a:pPr lvl="1"/>
            <a:endParaRPr lang="en-US" sz="2000" dirty="0"/>
          </a:p>
        </p:txBody>
      </p:sp>
      <p:sp>
        <p:nvSpPr>
          <p:cNvPr id="4" name="Slide Number Placeholder 3">
            <a:extLst>
              <a:ext uri="{FF2B5EF4-FFF2-40B4-BE49-F238E27FC236}">
                <a16:creationId xmlns:a16="http://schemas.microsoft.com/office/drawing/2014/main" id="{326B9486-4FF4-5F6B-0D7F-F071B26630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3075" name="Picture 3">
            <a:extLst>
              <a:ext uri="{FF2B5EF4-FFF2-40B4-BE49-F238E27FC236}">
                <a16:creationId xmlns:a16="http://schemas.microsoft.com/office/drawing/2014/main" id="{9CE9EE5D-2409-225A-CA5C-753427AA0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82" y="2767122"/>
            <a:ext cx="467360" cy="477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4BE71E2-B0B5-2A87-9EF1-AEAD20BEF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547" y="2820136"/>
            <a:ext cx="494746" cy="4063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8A6C9BEE-10E3-EA3B-3390-8B07ECA9191C}"/>
              </a:ext>
            </a:extLst>
          </p:cNvPr>
          <p:cNvGrpSpPr>
            <a:grpSpLocks noChangeAspect="1"/>
          </p:cNvGrpSpPr>
          <p:nvPr/>
        </p:nvGrpSpPr>
        <p:grpSpPr>
          <a:xfrm>
            <a:off x="1212966" y="7000823"/>
            <a:ext cx="378278" cy="134937"/>
            <a:chOff x="982908" y="3543184"/>
            <a:chExt cx="4753021" cy="1695470"/>
          </a:xfrm>
          <a:solidFill>
            <a:schemeClr val="accent2">
              <a:lumMod val="75000"/>
            </a:schemeClr>
          </a:solidFill>
          <a:effectLst>
            <a:glow>
              <a:schemeClr val="accent1">
                <a:alpha val="0"/>
              </a:schemeClr>
            </a:glow>
          </a:effectLst>
        </p:grpSpPr>
        <p:pic>
          <p:nvPicPr>
            <p:cNvPr id="3074" name="Picture 2">
              <a:extLst>
                <a:ext uri="{FF2B5EF4-FFF2-40B4-BE49-F238E27FC236}">
                  <a16:creationId xmlns:a16="http://schemas.microsoft.com/office/drawing/2014/main" id="{DC1BF38F-C61F-04E7-5BF8-17C58A144E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947"/>
            <a:stretch/>
          </p:blipFill>
          <p:spPr bwMode="auto">
            <a:xfrm>
              <a:off x="982908" y="3543184"/>
              <a:ext cx="4753021" cy="1184901"/>
            </a:xfrm>
            <a:prstGeom prst="rect">
              <a:avLst/>
            </a:prstGeom>
            <a:grpFill/>
          </p:spPr>
        </p:pic>
        <p:pic>
          <p:nvPicPr>
            <p:cNvPr id="27" name="Picture 2">
              <a:extLst>
                <a:ext uri="{FF2B5EF4-FFF2-40B4-BE49-F238E27FC236}">
                  <a16:creationId xmlns:a16="http://schemas.microsoft.com/office/drawing/2014/main" id="{E4618971-DC27-6C46-91DC-0CF610792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908" t="26020" b="30808"/>
            <a:stretch/>
          </p:blipFill>
          <p:spPr bwMode="auto">
            <a:xfrm>
              <a:off x="2654360" y="4723381"/>
              <a:ext cx="3081569" cy="515273"/>
            </a:xfrm>
            <a:prstGeom prst="rect">
              <a:avLst/>
            </a:prstGeom>
            <a:grpFill/>
          </p:spPr>
        </p:pic>
      </p:grpSp>
      <p:pic>
        <p:nvPicPr>
          <p:cNvPr id="36" name="Picture 35">
            <a:extLst>
              <a:ext uri="{FF2B5EF4-FFF2-40B4-BE49-F238E27FC236}">
                <a16:creationId xmlns:a16="http://schemas.microsoft.com/office/drawing/2014/main" id="{71F29B75-FC46-C118-B776-9803F63D9C33}"/>
              </a:ext>
            </a:extLst>
          </p:cNvPr>
          <p:cNvPicPr>
            <a:picLocks noChangeAspect="1"/>
          </p:cNvPicPr>
          <p:nvPr/>
        </p:nvPicPr>
        <p:blipFill>
          <a:blip r:embed="rId6"/>
          <a:stretch>
            <a:fillRect/>
          </a:stretch>
        </p:blipFill>
        <p:spPr>
          <a:xfrm>
            <a:off x="6968024" y="1825625"/>
            <a:ext cx="4998562" cy="3528947"/>
          </a:xfrm>
          <a:prstGeom prst="rect">
            <a:avLst/>
          </a:prstGeom>
        </p:spPr>
      </p:pic>
      <p:sp>
        <p:nvSpPr>
          <p:cNvPr id="37" name="TextBox 36">
            <a:extLst>
              <a:ext uri="{FF2B5EF4-FFF2-40B4-BE49-F238E27FC236}">
                <a16:creationId xmlns:a16="http://schemas.microsoft.com/office/drawing/2014/main" id="{75EA7CF2-7505-8FA3-A58E-E0739B89C281}"/>
              </a:ext>
            </a:extLst>
          </p:cNvPr>
          <p:cNvSpPr txBox="1"/>
          <p:nvPr/>
        </p:nvSpPr>
        <p:spPr>
          <a:xfrm>
            <a:off x="6854249" y="5170767"/>
            <a:ext cx="5226111" cy="307777"/>
          </a:xfrm>
          <a:prstGeom prst="rect">
            <a:avLst/>
          </a:prstGeom>
          <a:solidFill>
            <a:schemeClr val="bg1"/>
          </a:solidFill>
        </p:spPr>
        <p:txBody>
          <a:bodyPr wrap="none" rtlCol="0">
            <a:spAutoFit/>
          </a:bodyPr>
          <a:lstStyle/>
          <a:p>
            <a:r>
              <a:rPr lang="en-US" i="1" dirty="0"/>
              <a:t>Hidden Layers (4 for equipment-based exercises &amp; 2 for others)</a:t>
            </a:r>
          </a:p>
        </p:txBody>
      </p:sp>
      <p:pic>
        <p:nvPicPr>
          <p:cNvPr id="38" name="Picture 37">
            <a:extLst>
              <a:ext uri="{FF2B5EF4-FFF2-40B4-BE49-F238E27FC236}">
                <a16:creationId xmlns:a16="http://schemas.microsoft.com/office/drawing/2014/main" id="{709695A7-C37C-AD7F-0860-83E1CB377C8D}"/>
              </a:ext>
            </a:extLst>
          </p:cNvPr>
          <p:cNvPicPr>
            <a:picLocks noChangeAspect="1"/>
          </p:cNvPicPr>
          <p:nvPr/>
        </p:nvPicPr>
        <p:blipFill>
          <a:blip r:embed="rId7"/>
          <a:stretch>
            <a:fillRect/>
          </a:stretch>
        </p:blipFill>
        <p:spPr>
          <a:xfrm>
            <a:off x="1448774" y="3885720"/>
            <a:ext cx="5235305" cy="539722"/>
          </a:xfrm>
          <a:prstGeom prst="rect">
            <a:avLst/>
          </a:prstGeom>
        </p:spPr>
      </p:pic>
      <p:pic>
        <p:nvPicPr>
          <p:cNvPr id="39" name="Picture 38">
            <a:extLst>
              <a:ext uri="{FF2B5EF4-FFF2-40B4-BE49-F238E27FC236}">
                <a16:creationId xmlns:a16="http://schemas.microsoft.com/office/drawing/2014/main" id="{29575C0D-5740-879F-0C94-47AD1888286B}"/>
              </a:ext>
            </a:extLst>
          </p:cNvPr>
          <p:cNvPicPr>
            <a:picLocks noChangeAspect="1"/>
          </p:cNvPicPr>
          <p:nvPr/>
        </p:nvPicPr>
        <p:blipFill>
          <a:blip r:embed="rId8"/>
          <a:stretch>
            <a:fillRect/>
          </a:stretch>
        </p:blipFill>
        <p:spPr>
          <a:xfrm>
            <a:off x="3595037" y="3138682"/>
            <a:ext cx="994381" cy="406399"/>
          </a:xfrm>
          <a:prstGeom prst="rect">
            <a:avLst/>
          </a:prstGeom>
        </p:spPr>
      </p:pic>
      <p:pic>
        <p:nvPicPr>
          <p:cNvPr id="40" name="Picture 39">
            <a:extLst>
              <a:ext uri="{FF2B5EF4-FFF2-40B4-BE49-F238E27FC236}">
                <a16:creationId xmlns:a16="http://schemas.microsoft.com/office/drawing/2014/main" id="{30F90659-2BF7-3394-BF16-DF8F23E282F6}"/>
              </a:ext>
            </a:extLst>
          </p:cNvPr>
          <p:cNvPicPr>
            <a:picLocks noChangeAspect="1"/>
          </p:cNvPicPr>
          <p:nvPr/>
        </p:nvPicPr>
        <p:blipFill>
          <a:blip r:embed="rId9"/>
          <a:stretch>
            <a:fillRect/>
          </a:stretch>
        </p:blipFill>
        <p:spPr>
          <a:xfrm>
            <a:off x="1834574" y="4840672"/>
            <a:ext cx="406204" cy="252749"/>
          </a:xfrm>
          <a:prstGeom prst="rect">
            <a:avLst/>
          </a:prstGeom>
        </p:spPr>
      </p:pic>
      <p:pic>
        <p:nvPicPr>
          <p:cNvPr id="41" name="Picture 40">
            <a:extLst>
              <a:ext uri="{FF2B5EF4-FFF2-40B4-BE49-F238E27FC236}">
                <a16:creationId xmlns:a16="http://schemas.microsoft.com/office/drawing/2014/main" id="{F791974C-6746-99EA-AB7D-F140F1DB1D84}"/>
              </a:ext>
            </a:extLst>
          </p:cNvPr>
          <p:cNvPicPr>
            <a:picLocks noChangeAspect="1"/>
          </p:cNvPicPr>
          <p:nvPr/>
        </p:nvPicPr>
        <p:blipFill>
          <a:blip r:embed="rId10"/>
          <a:stretch>
            <a:fillRect/>
          </a:stretch>
        </p:blipFill>
        <p:spPr>
          <a:xfrm>
            <a:off x="4385568" y="4888282"/>
            <a:ext cx="448095" cy="216820"/>
          </a:xfrm>
          <a:prstGeom prst="rect">
            <a:avLst/>
          </a:prstGeom>
        </p:spPr>
      </p:pic>
      <p:pic>
        <p:nvPicPr>
          <p:cNvPr id="42" name="Picture 41">
            <a:extLst>
              <a:ext uri="{FF2B5EF4-FFF2-40B4-BE49-F238E27FC236}">
                <a16:creationId xmlns:a16="http://schemas.microsoft.com/office/drawing/2014/main" id="{91D9B665-75F0-5B3E-6F3B-AEF2C179F1BA}"/>
              </a:ext>
            </a:extLst>
          </p:cNvPr>
          <p:cNvPicPr>
            <a:picLocks noChangeAspect="1"/>
          </p:cNvPicPr>
          <p:nvPr/>
        </p:nvPicPr>
        <p:blipFill>
          <a:blip r:embed="rId11"/>
          <a:stretch>
            <a:fillRect/>
          </a:stretch>
        </p:blipFill>
        <p:spPr>
          <a:xfrm>
            <a:off x="1870497" y="5151895"/>
            <a:ext cx="286449" cy="252749"/>
          </a:xfrm>
          <a:prstGeom prst="rect">
            <a:avLst/>
          </a:prstGeom>
        </p:spPr>
      </p:pic>
      <p:pic>
        <p:nvPicPr>
          <p:cNvPr id="43" name="Picture 42">
            <a:extLst>
              <a:ext uri="{FF2B5EF4-FFF2-40B4-BE49-F238E27FC236}">
                <a16:creationId xmlns:a16="http://schemas.microsoft.com/office/drawing/2014/main" id="{C13BFE04-A263-DBB0-8CBA-1B82DCEF7D20}"/>
              </a:ext>
            </a:extLst>
          </p:cNvPr>
          <p:cNvPicPr>
            <a:picLocks noChangeAspect="1"/>
          </p:cNvPicPr>
          <p:nvPr/>
        </p:nvPicPr>
        <p:blipFill>
          <a:blip r:embed="rId10"/>
          <a:stretch>
            <a:fillRect/>
          </a:stretch>
        </p:blipFill>
        <p:spPr>
          <a:xfrm>
            <a:off x="4496000" y="5157848"/>
            <a:ext cx="448095" cy="216820"/>
          </a:xfrm>
          <a:prstGeom prst="rect">
            <a:avLst/>
          </a:prstGeom>
        </p:spPr>
      </p:pic>
      <p:sp>
        <p:nvSpPr>
          <p:cNvPr id="45" name="Rectangle 44">
            <a:extLst>
              <a:ext uri="{FF2B5EF4-FFF2-40B4-BE49-F238E27FC236}">
                <a16:creationId xmlns:a16="http://schemas.microsoft.com/office/drawing/2014/main" id="{55EA466E-130F-7671-EA65-956E94C91EAF}"/>
              </a:ext>
            </a:extLst>
          </p:cNvPr>
          <p:cNvSpPr/>
          <p:nvPr/>
        </p:nvSpPr>
        <p:spPr>
          <a:xfrm>
            <a:off x="11350552" y="4205618"/>
            <a:ext cx="612786" cy="2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6E572AB-C9E7-7671-150B-23B51E02E609}"/>
              </a:ext>
            </a:extLst>
          </p:cNvPr>
          <p:cNvSpPr txBox="1"/>
          <p:nvPr/>
        </p:nvSpPr>
        <p:spPr>
          <a:xfrm>
            <a:off x="11258187" y="4188583"/>
            <a:ext cx="832279" cy="307777"/>
          </a:xfrm>
          <a:prstGeom prst="rect">
            <a:avLst/>
          </a:prstGeom>
          <a:noFill/>
        </p:spPr>
        <p:txBody>
          <a:bodyPr wrap="square" rtlCol="0">
            <a:spAutoFit/>
          </a:bodyPr>
          <a:lstStyle/>
          <a:p>
            <a:r>
              <a:rPr lang="en-US" i="1" dirty="0"/>
              <a:t>Class M</a:t>
            </a:r>
          </a:p>
        </p:txBody>
      </p:sp>
    </p:spTree>
    <p:extLst>
      <p:ext uri="{BB962C8B-B14F-4D97-AF65-F5344CB8AC3E}">
        <p14:creationId xmlns:p14="http://schemas.microsoft.com/office/powerpoint/2010/main" val="4174535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6A0F-42E7-C191-FB05-D8291647546F}"/>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EEAB6EDC-56C3-61A3-B6B0-B7EC552E2F12}"/>
              </a:ext>
            </a:extLst>
          </p:cNvPr>
          <p:cNvSpPr>
            <a:spLocks noGrp="1"/>
          </p:cNvSpPr>
          <p:nvPr>
            <p:ph type="body" idx="1"/>
          </p:nvPr>
        </p:nvSpPr>
        <p:spPr>
          <a:xfrm>
            <a:off x="838200" y="1825625"/>
            <a:ext cx="3100754" cy="3848554"/>
          </a:xfrm>
        </p:spPr>
        <p:txBody>
          <a:bodyPr/>
          <a:lstStyle/>
          <a:p>
            <a:r>
              <a:rPr lang="en-US" sz="2400" dirty="0"/>
              <a:t>4 Physical Therapy</a:t>
            </a:r>
            <a:br>
              <a:rPr lang="en-US" sz="2400" dirty="0"/>
            </a:br>
            <a:r>
              <a:rPr lang="en-US" sz="2400" dirty="0"/>
              <a:t>Scenarios:</a:t>
            </a:r>
          </a:p>
        </p:txBody>
      </p:sp>
      <p:sp>
        <p:nvSpPr>
          <p:cNvPr id="4" name="Slide Number Placeholder 3">
            <a:extLst>
              <a:ext uri="{FF2B5EF4-FFF2-40B4-BE49-F238E27FC236}">
                <a16:creationId xmlns:a16="http://schemas.microsoft.com/office/drawing/2014/main" id="{FFB73BAC-1BEA-B7B6-6BE9-DA54390432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5" name="Picture 4">
            <a:extLst>
              <a:ext uri="{FF2B5EF4-FFF2-40B4-BE49-F238E27FC236}">
                <a16:creationId xmlns:a16="http://schemas.microsoft.com/office/drawing/2014/main" id="{943CA6CB-AE58-9CB7-AA83-CBC1E52B1299}"/>
              </a:ext>
            </a:extLst>
          </p:cNvPr>
          <p:cNvPicPr>
            <a:picLocks noChangeAspect="1"/>
          </p:cNvPicPr>
          <p:nvPr/>
        </p:nvPicPr>
        <p:blipFill>
          <a:blip r:embed="rId3"/>
          <a:stretch>
            <a:fillRect/>
          </a:stretch>
        </p:blipFill>
        <p:spPr>
          <a:xfrm>
            <a:off x="3476730" y="1690688"/>
            <a:ext cx="7596554" cy="4539703"/>
          </a:xfrm>
          <a:prstGeom prst="rect">
            <a:avLst/>
          </a:prstGeom>
        </p:spPr>
      </p:pic>
    </p:spTree>
    <p:extLst>
      <p:ext uri="{BB962C8B-B14F-4D97-AF65-F5344CB8AC3E}">
        <p14:creationId xmlns:p14="http://schemas.microsoft.com/office/powerpoint/2010/main" val="310912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6111-4A26-217E-694E-1006CF261E7D}"/>
              </a:ext>
            </a:extLst>
          </p:cNvPr>
          <p:cNvSpPr>
            <a:spLocks noGrp="1"/>
          </p:cNvSpPr>
          <p:nvPr>
            <p:ph type="title"/>
          </p:nvPr>
        </p:nvSpPr>
        <p:spPr/>
        <p:txBody>
          <a:bodyPr/>
          <a:lstStyle/>
          <a:p>
            <a:r>
              <a:rPr lang="en-US" dirty="0"/>
              <a:t>Evaluation</a:t>
            </a:r>
          </a:p>
        </p:txBody>
      </p:sp>
      <p:sp>
        <p:nvSpPr>
          <p:cNvPr id="3" name="Text Placeholder 2">
            <a:extLst>
              <a:ext uri="{FF2B5EF4-FFF2-40B4-BE49-F238E27FC236}">
                <a16:creationId xmlns:a16="http://schemas.microsoft.com/office/drawing/2014/main" id="{CE9EBA70-014B-A651-1B07-80E6492EBD4B}"/>
              </a:ext>
            </a:extLst>
          </p:cNvPr>
          <p:cNvSpPr>
            <a:spLocks noGrp="1"/>
          </p:cNvSpPr>
          <p:nvPr>
            <p:ph type="body" idx="1"/>
          </p:nvPr>
        </p:nvSpPr>
        <p:spPr/>
        <p:txBody>
          <a:bodyPr/>
          <a:lstStyle/>
          <a:p>
            <a:pPr marL="114300" indent="0">
              <a:buNone/>
            </a:pPr>
            <a:r>
              <a:rPr lang="en-US" dirty="0"/>
              <a:t>a.   Wrist dataset:</a:t>
            </a:r>
          </a:p>
        </p:txBody>
      </p:sp>
      <p:sp>
        <p:nvSpPr>
          <p:cNvPr id="4" name="Slide Number Placeholder 3">
            <a:extLst>
              <a:ext uri="{FF2B5EF4-FFF2-40B4-BE49-F238E27FC236}">
                <a16:creationId xmlns:a16="http://schemas.microsoft.com/office/drawing/2014/main" id="{0992D0A1-BAE0-F90F-1825-12A530224D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5" name="Google Shape;117;p2">
            <a:extLst>
              <a:ext uri="{FF2B5EF4-FFF2-40B4-BE49-F238E27FC236}">
                <a16:creationId xmlns:a16="http://schemas.microsoft.com/office/drawing/2014/main" id="{B5B70AA9-6C77-E182-5270-7C6538C0FBE6}"/>
              </a:ext>
            </a:extLst>
          </p:cNvPr>
          <p:cNvPicPr preferRelativeResize="0"/>
          <p:nvPr/>
        </p:nvPicPr>
        <p:blipFill rotWithShape="1">
          <a:blip r:embed="rId3">
            <a:alphaModFix/>
          </a:blip>
          <a:srcRect/>
          <a:stretch/>
        </p:blipFill>
        <p:spPr>
          <a:xfrm>
            <a:off x="9717103" y="3594282"/>
            <a:ext cx="1814364" cy="1022092"/>
          </a:xfrm>
          <a:prstGeom prst="rect">
            <a:avLst/>
          </a:prstGeom>
          <a:noFill/>
          <a:ln>
            <a:noFill/>
          </a:ln>
        </p:spPr>
      </p:pic>
      <p:pic>
        <p:nvPicPr>
          <p:cNvPr id="6" name="Google Shape;118;p2">
            <a:extLst>
              <a:ext uri="{FF2B5EF4-FFF2-40B4-BE49-F238E27FC236}">
                <a16:creationId xmlns:a16="http://schemas.microsoft.com/office/drawing/2014/main" id="{7F018930-67F5-BA34-9C67-BBF01C84CEEC}"/>
              </a:ext>
            </a:extLst>
          </p:cNvPr>
          <p:cNvPicPr preferRelativeResize="0"/>
          <p:nvPr/>
        </p:nvPicPr>
        <p:blipFill rotWithShape="1">
          <a:blip r:embed="rId4">
            <a:alphaModFix/>
          </a:blip>
          <a:srcRect/>
          <a:stretch/>
        </p:blipFill>
        <p:spPr>
          <a:xfrm>
            <a:off x="9717101" y="1941447"/>
            <a:ext cx="1792460" cy="1246608"/>
          </a:xfrm>
          <a:prstGeom prst="rect">
            <a:avLst/>
          </a:prstGeom>
          <a:noFill/>
          <a:ln>
            <a:noFill/>
          </a:ln>
        </p:spPr>
      </p:pic>
      <p:pic>
        <p:nvPicPr>
          <p:cNvPr id="7" name="Google Shape;119;p2">
            <a:extLst>
              <a:ext uri="{FF2B5EF4-FFF2-40B4-BE49-F238E27FC236}">
                <a16:creationId xmlns:a16="http://schemas.microsoft.com/office/drawing/2014/main" id="{ED8B9F2F-776B-B5EF-6B0C-D26EC49D07CB}"/>
              </a:ext>
            </a:extLst>
          </p:cNvPr>
          <p:cNvPicPr preferRelativeResize="0"/>
          <p:nvPr/>
        </p:nvPicPr>
        <p:blipFill rotWithShape="1">
          <a:blip r:embed="rId5">
            <a:alphaModFix/>
          </a:blip>
          <a:srcRect/>
          <a:stretch/>
        </p:blipFill>
        <p:spPr>
          <a:xfrm>
            <a:off x="9717101" y="5163132"/>
            <a:ext cx="1814366" cy="1022093"/>
          </a:xfrm>
          <a:prstGeom prst="rect">
            <a:avLst/>
          </a:prstGeom>
          <a:noFill/>
          <a:ln>
            <a:noFill/>
          </a:ln>
        </p:spPr>
      </p:pic>
      <p:pic>
        <p:nvPicPr>
          <p:cNvPr id="8" name="Picture 7">
            <a:extLst>
              <a:ext uri="{FF2B5EF4-FFF2-40B4-BE49-F238E27FC236}">
                <a16:creationId xmlns:a16="http://schemas.microsoft.com/office/drawing/2014/main" id="{4289D271-72DB-806D-1A30-0C3176AE44D2}"/>
              </a:ext>
            </a:extLst>
          </p:cNvPr>
          <p:cNvPicPr>
            <a:picLocks noChangeAspect="1"/>
          </p:cNvPicPr>
          <p:nvPr/>
        </p:nvPicPr>
        <p:blipFill>
          <a:blip r:embed="rId6"/>
          <a:stretch>
            <a:fillRect/>
          </a:stretch>
        </p:blipFill>
        <p:spPr>
          <a:xfrm>
            <a:off x="7496069" y="1861813"/>
            <a:ext cx="1272581" cy="1470905"/>
          </a:xfrm>
          <a:prstGeom prst="rect">
            <a:avLst/>
          </a:prstGeom>
        </p:spPr>
      </p:pic>
      <p:pic>
        <p:nvPicPr>
          <p:cNvPr id="9" name="Picture 8">
            <a:extLst>
              <a:ext uri="{FF2B5EF4-FFF2-40B4-BE49-F238E27FC236}">
                <a16:creationId xmlns:a16="http://schemas.microsoft.com/office/drawing/2014/main" id="{1596F541-5FCA-1C33-C793-F37408D06546}"/>
              </a:ext>
            </a:extLst>
          </p:cNvPr>
          <p:cNvPicPr>
            <a:picLocks noChangeAspect="1"/>
          </p:cNvPicPr>
          <p:nvPr/>
        </p:nvPicPr>
        <p:blipFill>
          <a:blip r:embed="rId7"/>
          <a:stretch>
            <a:fillRect/>
          </a:stretch>
        </p:blipFill>
        <p:spPr>
          <a:xfrm>
            <a:off x="7496069" y="3429000"/>
            <a:ext cx="1272581" cy="1470905"/>
          </a:xfrm>
          <a:prstGeom prst="rect">
            <a:avLst/>
          </a:prstGeom>
        </p:spPr>
      </p:pic>
      <p:pic>
        <p:nvPicPr>
          <p:cNvPr id="10" name="Picture 9">
            <a:extLst>
              <a:ext uri="{FF2B5EF4-FFF2-40B4-BE49-F238E27FC236}">
                <a16:creationId xmlns:a16="http://schemas.microsoft.com/office/drawing/2014/main" id="{58048906-73C1-E095-4876-66A9BC857D45}"/>
              </a:ext>
            </a:extLst>
          </p:cNvPr>
          <p:cNvPicPr>
            <a:picLocks noChangeAspect="1"/>
          </p:cNvPicPr>
          <p:nvPr/>
        </p:nvPicPr>
        <p:blipFill>
          <a:blip r:embed="rId8"/>
          <a:stretch>
            <a:fillRect/>
          </a:stretch>
        </p:blipFill>
        <p:spPr>
          <a:xfrm>
            <a:off x="7496068" y="4938725"/>
            <a:ext cx="1272581" cy="1470905"/>
          </a:xfrm>
          <a:prstGeom prst="rect">
            <a:avLst/>
          </a:prstGeom>
        </p:spPr>
      </p:pic>
      <p:sp>
        <p:nvSpPr>
          <p:cNvPr id="11" name="Left-Right Arrow 10">
            <a:extLst>
              <a:ext uri="{FF2B5EF4-FFF2-40B4-BE49-F238E27FC236}">
                <a16:creationId xmlns:a16="http://schemas.microsoft.com/office/drawing/2014/main" id="{B3298364-0C19-5103-F358-AC3D3114BC3C}"/>
              </a:ext>
            </a:extLst>
          </p:cNvPr>
          <p:cNvSpPr/>
          <p:nvPr/>
        </p:nvSpPr>
        <p:spPr>
          <a:xfrm>
            <a:off x="8768649" y="2300036"/>
            <a:ext cx="948452" cy="529430"/>
          </a:xfrm>
          <a:prstGeom prst="leftRightArrow">
            <a:avLst>
              <a:gd name="adj1" fmla="val 32227"/>
              <a:gd name="adj2" fmla="val 5296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65000"/>
                </a:schemeClr>
              </a:solidFill>
            </a:endParaRPr>
          </a:p>
        </p:txBody>
      </p:sp>
      <p:sp>
        <p:nvSpPr>
          <p:cNvPr id="12" name="Left-Right Arrow 11">
            <a:extLst>
              <a:ext uri="{FF2B5EF4-FFF2-40B4-BE49-F238E27FC236}">
                <a16:creationId xmlns:a16="http://schemas.microsoft.com/office/drawing/2014/main" id="{49CB151B-17C0-E0E1-981C-ADB48C621509}"/>
              </a:ext>
            </a:extLst>
          </p:cNvPr>
          <p:cNvSpPr/>
          <p:nvPr/>
        </p:nvSpPr>
        <p:spPr>
          <a:xfrm>
            <a:off x="8755391" y="3840613"/>
            <a:ext cx="948452" cy="529430"/>
          </a:xfrm>
          <a:prstGeom prst="leftRightArrow">
            <a:avLst>
              <a:gd name="adj1" fmla="val 32227"/>
              <a:gd name="adj2" fmla="val 5296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65000"/>
                </a:schemeClr>
              </a:solidFill>
            </a:endParaRPr>
          </a:p>
        </p:txBody>
      </p:sp>
      <p:sp>
        <p:nvSpPr>
          <p:cNvPr id="13" name="Left-Right Arrow 12">
            <a:extLst>
              <a:ext uri="{FF2B5EF4-FFF2-40B4-BE49-F238E27FC236}">
                <a16:creationId xmlns:a16="http://schemas.microsoft.com/office/drawing/2014/main" id="{C1329112-A1B3-CA6C-C838-67B6A8F7104D}"/>
              </a:ext>
            </a:extLst>
          </p:cNvPr>
          <p:cNvSpPr/>
          <p:nvPr/>
        </p:nvSpPr>
        <p:spPr>
          <a:xfrm>
            <a:off x="8755391" y="5407800"/>
            <a:ext cx="948452" cy="529430"/>
          </a:xfrm>
          <a:prstGeom prst="leftRightArrow">
            <a:avLst>
              <a:gd name="adj1" fmla="val 32227"/>
              <a:gd name="adj2" fmla="val 52962"/>
            </a:avLst>
          </a:prstGeom>
          <a:noFill/>
          <a:ln w="38100">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65000"/>
                </a:schemeClr>
              </a:solidFill>
            </a:endParaRPr>
          </a:p>
        </p:txBody>
      </p:sp>
      <p:pic>
        <p:nvPicPr>
          <p:cNvPr id="14" name="Picture 13">
            <a:extLst>
              <a:ext uri="{FF2B5EF4-FFF2-40B4-BE49-F238E27FC236}">
                <a16:creationId xmlns:a16="http://schemas.microsoft.com/office/drawing/2014/main" id="{766655F0-C953-6FE9-7038-623C9BB632B1}"/>
              </a:ext>
            </a:extLst>
          </p:cNvPr>
          <p:cNvPicPr>
            <a:picLocks noChangeAspect="1"/>
          </p:cNvPicPr>
          <p:nvPr/>
        </p:nvPicPr>
        <p:blipFill>
          <a:blip r:embed="rId9"/>
          <a:stretch>
            <a:fillRect/>
          </a:stretch>
        </p:blipFill>
        <p:spPr>
          <a:xfrm>
            <a:off x="1623317" y="2483841"/>
            <a:ext cx="3072615" cy="3445861"/>
          </a:xfrm>
          <a:prstGeom prst="rect">
            <a:avLst/>
          </a:prstGeom>
        </p:spPr>
      </p:pic>
      <p:cxnSp>
        <p:nvCxnSpPr>
          <p:cNvPr id="16" name="Straight Connector 15">
            <a:extLst>
              <a:ext uri="{FF2B5EF4-FFF2-40B4-BE49-F238E27FC236}">
                <a16:creationId xmlns:a16="http://schemas.microsoft.com/office/drawing/2014/main" id="{DC8291E3-9F2E-E5E7-AA24-C392C8D988D6}"/>
              </a:ext>
            </a:extLst>
          </p:cNvPr>
          <p:cNvCxnSpPr>
            <a:cxnSpLocks/>
          </p:cNvCxnSpPr>
          <p:nvPr/>
        </p:nvCxnSpPr>
        <p:spPr>
          <a:xfrm flipH="1">
            <a:off x="6893169" y="3549928"/>
            <a:ext cx="1259287"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E8AE5C-AAB6-4B98-9777-32528AA965E3}"/>
              </a:ext>
            </a:extLst>
          </p:cNvPr>
          <p:cNvCxnSpPr>
            <a:cxnSpLocks/>
          </p:cNvCxnSpPr>
          <p:nvPr/>
        </p:nvCxnSpPr>
        <p:spPr>
          <a:xfrm flipH="1">
            <a:off x="6933361" y="4775689"/>
            <a:ext cx="1249239"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Left-Right Arrow 19">
            <a:extLst>
              <a:ext uri="{FF2B5EF4-FFF2-40B4-BE49-F238E27FC236}">
                <a16:creationId xmlns:a16="http://schemas.microsoft.com/office/drawing/2014/main" id="{3DBFE468-6AC9-B78B-CAAF-4F3628A3C156}"/>
              </a:ext>
            </a:extLst>
          </p:cNvPr>
          <p:cNvSpPr/>
          <p:nvPr/>
        </p:nvSpPr>
        <p:spPr>
          <a:xfrm rot="16200000">
            <a:off x="6476842" y="4037808"/>
            <a:ext cx="1202940" cy="252713"/>
          </a:xfrm>
          <a:prstGeom prst="leftRightArrow">
            <a:avLst>
              <a:gd name="adj1" fmla="val 24275"/>
              <a:gd name="adj2" fmla="val 76003"/>
            </a:avLst>
          </a:prstGeom>
          <a:solidFill>
            <a:schemeClr val="bg2">
              <a:lumMod val="40000"/>
              <a:lumOff val="60000"/>
            </a:schemeClr>
          </a:solidFill>
          <a:ln w="38100">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50000"/>
                </a:schemeClr>
              </a:solidFill>
            </a:endParaRPr>
          </a:p>
        </p:txBody>
      </p:sp>
      <p:sp>
        <p:nvSpPr>
          <p:cNvPr id="21" name="TextBox 20">
            <a:extLst>
              <a:ext uri="{FF2B5EF4-FFF2-40B4-BE49-F238E27FC236}">
                <a16:creationId xmlns:a16="http://schemas.microsoft.com/office/drawing/2014/main" id="{438C31B4-9222-AB1F-90BD-7F6D5C65905C}"/>
              </a:ext>
            </a:extLst>
          </p:cNvPr>
          <p:cNvSpPr txBox="1"/>
          <p:nvPr/>
        </p:nvSpPr>
        <p:spPr>
          <a:xfrm>
            <a:off x="5879466" y="3912602"/>
            <a:ext cx="1162474" cy="523220"/>
          </a:xfrm>
          <a:prstGeom prst="rect">
            <a:avLst/>
          </a:prstGeom>
          <a:noFill/>
        </p:spPr>
        <p:txBody>
          <a:bodyPr wrap="square" rtlCol="0">
            <a:spAutoFit/>
          </a:bodyPr>
          <a:lstStyle/>
          <a:p>
            <a:pPr algn="r"/>
            <a:r>
              <a:rPr lang="en-US" dirty="0"/>
              <a:t>50 cm</a:t>
            </a:r>
          </a:p>
          <a:p>
            <a:pPr algn="r"/>
            <a:r>
              <a:rPr lang="en-US" dirty="0"/>
              <a:t>(vertically)</a:t>
            </a:r>
          </a:p>
        </p:txBody>
      </p:sp>
      <p:sp>
        <p:nvSpPr>
          <p:cNvPr id="22" name="TextBox 21">
            <a:extLst>
              <a:ext uri="{FF2B5EF4-FFF2-40B4-BE49-F238E27FC236}">
                <a16:creationId xmlns:a16="http://schemas.microsoft.com/office/drawing/2014/main" id="{F8E41051-C5E8-8823-F867-760F79CEA4AB}"/>
              </a:ext>
            </a:extLst>
          </p:cNvPr>
          <p:cNvSpPr txBox="1"/>
          <p:nvPr/>
        </p:nvSpPr>
        <p:spPr>
          <a:xfrm>
            <a:off x="7496068" y="2179350"/>
            <a:ext cx="389850" cy="276999"/>
          </a:xfrm>
          <a:prstGeom prst="rect">
            <a:avLst/>
          </a:prstGeom>
          <a:noFill/>
        </p:spPr>
        <p:txBody>
          <a:bodyPr wrap="none" rtlCol="0">
            <a:spAutoFit/>
          </a:bodyPr>
          <a:lstStyle/>
          <a:p>
            <a:r>
              <a:rPr lang="en-US" sz="1200" dirty="0"/>
              <a:t>(P)</a:t>
            </a:r>
          </a:p>
        </p:txBody>
      </p:sp>
      <p:sp>
        <p:nvSpPr>
          <p:cNvPr id="23" name="TextBox 22">
            <a:extLst>
              <a:ext uri="{FF2B5EF4-FFF2-40B4-BE49-F238E27FC236}">
                <a16:creationId xmlns:a16="http://schemas.microsoft.com/office/drawing/2014/main" id="{39E3AE71-3685-954E-CE6D-03B8D2C759CC}"/>
              </a:ext>
            </a:extLst>
          </p:cNvPr>
          <p:cNvSpPr txBox="1"/>
          <p:nvPr/>
        </p:nvSpPr>
        <p:spPr>
          <a:xfrm>
            <a:off x="7514716" y="3747337"/>
            <a:ext cx="389850" cy="276999"/>
          </a:xfrm>
          <a:prstGeom prst="rect">
            <a:avLst/>
          </a:prstGeom>
          <a:noFill/>
        </p:spPr>
        <p:txBody>
          <a:bodyPr wrap="none" rtlCol="0">
            <a:spAutoFit/>
          </a:bodyPr>
          <a:lstStyle/>
          <a:p>
            <a:r>
              <a:rPr lang="en-US" sz="1200" dirty="0"/>
              <a:t>(Y)</a:t>
            </a:r>
          </a:p>
        </p:txBody>
      </p:sp>
      <p:sp>
        <p:nvSpPr>
          <p:cNvPr id="24" name="TextBox 23">
            <a:extLst>
              <a:ext uri="{FF2B5EF4-FFF2-40B4-BE49-F238E27FC236}">
                <a16:creationId xmlns:a16="http://schemas.microsoft.com/office/drawing/2014/main" id="{A9AA3026-1BE1-D4D0-069F-276D0F77CFDB}"/>
              </a:ext>
            </a:extLst>
          </p:cNvPr>
          <p:cNvSpPr txBox="1"/>
          <p:nvPr/>
        </p:nvSpPr>
        <p:spPr>
          <a:xfrm>
            <a:off x="7571822" y="5274530"/>
            <a:ext cx="397866" cy="276999"/>
          </a:xfrm>
          <a:prstGeom prst="rect">
            <a:avLst/>
          </a:prstGeom>
          <a:noFill/>
        </p:spPr>
        <p:txBody>
          <a:bodyPr wrap="none" rtlCol="0">
            <a:spAutoFit/>
          </a:bodyPr>
          <a:lstStyle/>
          <a:p>
            <a:r>
              <a:rPr lang="en-US" sz="1200" dirty="0"/>
              <a:t>(R)</a:t>
            </a:r>
          </a:p>
        </p:txBody>
      </p:sp>
    </p:spTree>
    <p:extLst>
      <p:ext uri="{BB962C8B-B14F-4D97-AF65-F5344CB8AC3E}">
        <p14:creationId xmlns:p14="http://schemas.microsoft.com/office/powerpoint/2010/main" val="37412429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2218</Words>
  <Application>Microsoft Macintosh PowerPoint</Application>
  <PresentationFormat>Widescreen</PresentationFormat>
  <Paragraphs>217</Paragraphs>
  <Slides>15</Slides>
  <Notes>15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Arial</vt:lpstr>
      <vt:lpstr>Calibri</vt:lpstr>
      <vt:lpstr>CMMI10</vt:lpstr>
      <vt:lpstr>CMR10</vt:lpstr>
      <vt:lpstr>Gill Sans</vt:lpstr>
      <vt:lpstr>NimbusRomNo9L</vt:lpstr>
      <vt:lpstr>Noto Sans Symbols</vt:lpstr>
      <vt:lpstr>Times</vt:lpstr>
      <vt:lpstr>Times New Roman</vt:lpstr>
      <vt:lpstr>Office Theme</vt:lpstr>
      <vt:lpstr>Custom Design</vt:lpstr>
      <vt:lpstr>1_Custom Design</vt:lpstr>
      <vt:lpstr>3_Custom Design</vt:lpstr>
      <vt:lpstr>2_Custom Design</vt:lpstr>
      <vt:lpstr>Wi-PT: Wireless Sensing based Low-cost Physical Rehabilitation Tracking</vt:lpstr>
      <vt:lpstr>Overview</vt:lpstr>
      <vt:lpstr>WiFi Sensing</vt:lpstr>
      <vt:lpstr>Wi-PT: Proposed System</vt:lpstr>
      <vt:lpstr>Wi-PT: Proposed System</vt:lpstr>
      <vt:lpstr>Wi-PT: Proposed System</vt:lpstr>
      <vt:lpstr>Wi-PT: Proposed System</vt:lpstr>
      <vt:lpstr>Evaluation</vt:lpstr>
      <vt:lpstr>Evaluation</vt:lpstr>
      <vt:lpstr>Evaluation</vt:lpstr>
      <vt:lpstr>Evaluation</vt:lpstr>
      <vt:lpstr>Evaluation</vt:lpstr>
      <vt:lpstr>Evaluation</vt:lpstr>
      <vt:lpstr>Conclusion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Wi-PT: Wi-PT: Wireless Sensing based Low-cost Physical Rehabilitation Tracking</dc:title>
  <dc:creator>Microsoft Office User</dc:creator>
  <cp:lastModifiedBy>Microsoft Office User</cp:lastModifiedBy>
  <cp:revision>70</cp:revision>
  <dcterms:created xsi:type="dcterms:W3CDTF">2020-10-15T17:10:46Z</dcterms:created>
  <dcterms:modified xsi:type="dcterms:W3CDTF">2022-09-20T04:33:19Z</dcterms:modified>
</cp:coreProperties>
</file>